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502" r:id="rId3"/>
    <p:sldId id="785" r:id="rId4"/>
    <p:sldId id="259" r:id="rId5"/>
    <p:sldId id="258" r:id="rId6"/>
    <p:sldId id="261" r:id="rId7"/>
    <p:sldId id="500" r:id="rId8"/>
    <p:sldId id="263" r:id="rId9"/>
    <p:sldId id="780" r:id="rId10"/>
    <p:sldId id="675" r:id="rId11"/>
    <p:sldId id="781" r:id="rId12"/>
    <p:sldId id="423" r:id="rId13"/>
    <p:sldId id="784" r:id="rId14"/>
    <p:sldId id="773" r:id="rId15"/>
    <p:sldId id="403" r:id="rId16"/>
    <p:sldId id="402" r:id="rId17"/>
    <p:sldId id="359" r:id="rId18"/>
    <p:sldId id="572" r:id="rId19"/>
    <p:sldId id="618" r:id="rId20"/>
    <p:sldId id="568" r:id="rId21"/>
    <p:sldId id="269" r:id="rId22"/>
    <p:sldId id="334" r:id="rId23"/>
    <p:sldId id="767" r:id="rId24"/>
    <p:sldId id="630" r:id="rId25"/>
    <p:sldId id="525" r:id="rId26"/>
    <p:sldId id="3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3"/>
    <p:restoredTop sz="96327"/>
  </p:normalViewPr>
  <p:slideViewPr>
    <p:cSldViewPr snapToGrid="0">
      <p:cViewPr varScale="1">
        <p:scale>
          <a:sx n="89" d="100"/>
          <a:sy n="89" d="100"/>
        </p:scale>
        <p:origin x="192"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locke/Box/Residency%20Personal%20Files/Scholarly%20Work/Locke%20Research%20Projects/Presentations%20and%20Articles/Graphs%20for%20Hypercapnia-Hypoxemi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PaCO2</a:t>
            </a:r>
            <a:r>
              <a:rPr lang="en-US" sz="2400" baseline="0"/>
              <a:t> at which hypoxemia apparent with normal A-a gradient by age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PaCO2 at 4500 ft</c:v>
          </c:tx>
          <c:spPr>
            <a:ln w="28575" cap="rnd">
              <a:solidFill>
                <a:schemeClr val="accent1"/>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Sheet1!$B$2:$B$10</c:f>
              <c:numCache>
                <c:formatCode>General</c:formatCode>
                <c:ptCount val="9"/>
                <c:pt idx="0">
                  <c:v>56.27</c:v>
                </c:pt>
                <c:pt idx="1">
                  <c:v>54.370000000000005</c:v>
                </c:pt>
                <c:pt idx="2">
                  <c:v>52.47</c:v>
                </c:pt>
                <c:pt idx="3">
                  <c:v>50.57</c:v>
                </c:pt>
                <c:pt idx="4">
                  <c:v>48.67</c:v>
                </c:pt>
                <c:pt idx="5">
                  <c:v>46.77</c:v>
                </c:pt>
                <c:pt idx="6">
                  <c:v>44.870000000000005</c:v>
                </c:pt>
                <c:pt idx="7">
                  <c:v>42.97</c:v>
                </c:pt>
                <c:pt idx="8">
                  <c:v>41.07</c:v>
                </c:pt>
              </c:numCache>
            </c:numRef>
          </c:val>
          <c:smooth val="0"/>
          <c:extLst>
            <c:ext xmlns:c16="http://schemas.microsoft.com/office/drawing/2014/chart" uri="{C3380CC4-5D6E-409C-BE32-E72D297353CC}">
              <c16:uniqueId val="{00000000-5FB2-8C46-A36E-F5F5A482529F}"/>
            </c:ext>
          </c:extLst>
        </c:ser>
        <c:ser>
          <c:idx val="1"/>
          <c:order val="1"/>
          <c:tx>
            <c:v>PaCO2 at Sea Level</c:v>
          </c:tx>
          <c:spPr>
            <a:ln w="28575" cap="rnd">
              <a:solidFill>
                <a:schemeClr val="accent2"/>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Sheet1!$C$2:$C$10</c:f>
              <c:numCache>
                <c:formatCode>General</c:formatCode>
                <c:ptCount val="9"/>
                <c:pt idx="0">
                  <c:v>74.05</c:v>
                </c:pt>
                <c:pt idx="1">
                  <c:v>72.150000000000006</c:v>
                </c:pt>
                <c:pt idx="2">
                  <c:v>70.25</c:v>
                </c:pt>
                <c:pt idx="3">
                  <c:v>68.350000000000009</c:v>
                </c:pt>
                <c:pt idx="4">
                  <c:v>66.45</c:v>
                </c:pt>
                <c:pt idx="5">
                  <c:v>64.55</c:v>
                </c:pt>
                <c:pt idx="6">
                  <c:v>62.650000000000006</c:v>
                </c:pt>
                <c:pt idx="7">
                  <c:v>60.75</c:v>
                </c:pt>
                <c:pt idx="8">
                  <c:v>58.85</c:v>
                </c:pt>
              </c:numCache>
            </c:numRef>
          </c:val>
          <c:smooth val="0"/>
          <c:extLst>
            <c:ext xmlns:c16="http://schemas.microsoft.com/office/drawing/2014/chart" uri="{C3380CC4-5D6E-409C-BE32-E72D297353CC}">
              <c16:uniqueId val="{00000001-5FB2-8C46-A36E-F5F5A482529F}"/>
            </c:ext>
          </c:extLst>
        </c:ser>
        <c:dLbls>
          <c:showLegendKey val="0"/>
          <c:showVal val="0"/>
          <c:showCatName val="0"/>
          <c:showSerName val="0"/>
          <c:showPercent val="0"/>
          <c:showBubbleSize val="0"/>
        </c:dLbls>
        <c:smooth val="0"/>
        <c:axId val="70877135"/>
        <c:axId val="66826063"/>
      </c:lineChart>
      <c:catAx>
        <c:axId val="708771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Age (y)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826063"/>
        <c:crosses val="autoZero"/>
        <c:auto val="1"/>
        <c:lblAlgn val="ctr"/>
        <c:lblOffset val="100"/>
        <c:noMultiLvlLbl val="0"/>
      </c:catAx>
      <c:valAx>
        <c:axId val="668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PaCO2</a:t>
                </a:r>
                <a:r>
                  <a:rPr lang="en-US" sz="1800" baseline="0" dirty="0"/>
                  <a:t> that will result in hypoxemia (mmHg)</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771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B21DE-5E6D-8D4A-B98C-925F72C302EC}" type="datetimeFigureOut">
              <a:rPr lang="en-US" smtClean="0"/>
              <a:t>2/19/23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9FF58-EA88-3644-B21A-D31870CD71C6}" type="slidenum">
              <a:rPr lang="en-US" smtClean="0"/>
              <a:t>‹#›</a:t>
            </a:fld>
            <a:endParaRPr lang="en-US"/>
          </a:p>
        </p:txBody>
      </p:sp>
    </p:spTree>
    <p:extLst>
      <p:ext uri="{BB962C8B-B14F-4D97-AF65-F5344CB8AC3E}">
        <p14:creationId xmlns:p14="http://schemas.microsoft.com/office/powerpoint/2010/main" val="338410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tsjournals.org/doi/full/10.1513/AnnalsATS.201508-562O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tsjournals.org/doi/full/10.1513/AnnalsATS.201711-888W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mc/articles/PMC4210766/#R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physiology.org/doi/full/10.1152/japplphysiol.00809.2003#REF9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ubmed/2506632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cbi.nlm.nih.gov/pmc/articles/PMC621927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defRPr/>
            </a:pPr>
            <a:r>
              <a:rPr lang="en-US" sz="1200" u="sng" dirty="0"/>
              <a:t>Hypercapnia Graphic</a:t>
            </a:r>
          </a:p>
          <a:p>
            <a:pPr>
              <a:lnSpc>
                <a:spcPct val="100000"/>
              </a:lnSpc>
              <a:spcBef>
                <a:spcPts val="0"/>
              </a:spcBef>
              <a:defRPr/>
            </a:pPr>
            <a:r>
              <a:rPr lang="en-US" sz="1200" dirty="0"/>
              <a:t>Wasserman, Karlman, et al. "Principles of exercise testing and interpretation." </a:t>
            </a:r>
            <a:r>
              <a:rPr lang="en-US" sz="1200" i="1" dirty="0"/>
              <a:t>Journal of Cardiopulmonary Rehabilitation and Prevention</a:t>
            </a:r>
            <a:r>
              <a:rPr lang="en-US" sz="1200" dirty="0"/>
              <a:t> 7.4 (1987): 189.</a:t>
            </a:r>
          </a:p>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4</a:t>
            </a:fld>
            <a:endParaRPr lang="en-US"/>
          </a:p>
        </p:txBody>
      </p:sp>
    </p:spTree>
    <p:extLst>
      <p:ext uri="{BB962C8B-B14F-4D97-AF65-F5344CB8AC3E}">
        <p14:creationId xmlns:p14="http://schemas.microsoft.com/office/powerpoint/2010/main" val="11808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journal.chestnet.org</a:t>
            </a:r>
            <a:r>
              <a:rPr lang="en-US" dirty="0"/>
              <a:t>/</a:t>
            </a:r>
            <a:r>
              <a:rPr lang="en-US" dirty="0" err="1"/>
              <a:t>cms</a:t>
            </a:r>
            <a:r>
              <a:rPr lang="en-US" dirty="0"/>
              <a:t>/10.1016/j.chest.2020.02.064/attachment/b6c3b1f8-b826-4e55-8d6e-2255f6180fcb/mmc1.pdf</a:t>
            </a:r>
          </a:p>
        </p:txBody>
      </p:sp>
      <p:sp>
        <p:nvSpPr>
          <p:cNvPr id="4" name="Slide Number Placeholder 3"/>
          <p:cNvSpPr>
            <a:spLocks noGrp="1"/>
          </p:cNvSpPr>
          <p:nvPr>
            <p:ph type="sldNum" sz="quarter" idx="5"/>
          </p:nvPr>
        </p:nvSpPr>
        <p:spPr/>
        <p:txBody>
          <a:bodyPr/>
          <a:lstStyle/>
          <a:p>
            <a:fld id="{6741A61A-74B6-D548-8F66-DDC3192B23D6}" type="slidenum">
              <a:rPr lang="en-US" smtClean="0"/>
              <a:t>16</a:t>
            </a:fld>
            <a:endParaRPr lang="en-US"/>
          </a:p>
        </p:txBody>
      </p:sp>
    </p:spTree>
    <p:extLst>
      <p:ext uri="{BB962C8B-B14F-4D97-AF65-F5344CB8AC3E}">
        <p14:creationId xmlns:p14="http://schemas.microsoft.com/office/powerpoint/2010/main" val="207598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from </a:t>
            </a:r>
            <a:r>
              <a:rPr lang="en-US" sz="1200" b="0" i="1" strike="noStrike" spc="-1" dirty="0">
                <a:solidFill>
                  <a:srgbClr val="FFFFFF"/>
                </a:solidFill>
                <a:latin typeface="Arial"/>
              </a:rPr>
              <a:t>CHEST</a:t>
            </a:r>
            <a:r>
              <a:rPr lang="en-US" sz="1200" b="0" strike="noStrike" spc="-1" dirty="0">
                <a:solidFill>
                  <a:srgbClr val="FFFFFF"/>
                </a:solidFill>
                <a:latin typeface="Arial"/>
              </a:rPr>
              <a:t> 2016 150934-944DOI: (10.1016/j.chest.2016.05.022)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Finally, older sedatives—benzodiazepines and neuroleptics—are well-known respiratory depressants that can exacerbate chronic hypercapnia or cause acute-on-chronic hypercapnia in these patients. However, studies examining the impact of these medications on sleep apnea may have been confounded by concurrent use of continuous positive airway pressure, so no definitive conclusions can be drawn (</a:t>
            </a:r>
            <a:r>
              <a:rPr lang="en-US" sz="1200" u="sng" kern="1200" dirty="0">
                <a:solidFill>
                  <a:schemeClr val="tx1"/>
                </a:solidFill>
                <a:effectLst/>
                <a:latin typeface="+mn-lt"/>
                <a:ea typeface="+mn-ea"/>
                <a:cs typeface="+mn-cs"/>
                <a:hlinkClick r:id="rId3"/>
              </a:rPr>
              <a:t>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Mason M, Cates CJ, Smith I. Effects of opioid, hypnotic and sedating medications on sleep-disordered breathing in adults with obstructive sleep </a:t>
            </a:r>
            <a:r>
              <a:rPr lang="en-US" sz="1200" kern="1200" dirty="0" err="1">
                <a:solidFill>
                  <a:schemeClr val="tx1"/>
                </a:solidFill>
                <a:effectLst/>
                <a:latin typeface="+mn-lt"/>
                <a:ea typeface="+mn-ea"/>
                <a:cs typeface="+mn-cs"/>
              </a:rPr>
              <a:t>apnoea</a:t>
            </a:r>
            <a:r>
              <a:rPr lang="en-US" sz="1200" kern="1200" dirty="0">
                <a:solidFill>
                  <a:schemeClr val="tx1"/>
                </a:solidFill>
                <a:effectLst/>
                <a:latin typeface="+mn-lt"/>
                <a:ea typeface="+mn-ea"/>
                <a:cs typeface="+mn-cs"/>
              </a:rPr>
              <a:t>. Cochrane Database Syst Rev 2015;7:CD011090</a:t>
            </a:r>
            <a:r>
              <a:rPr lang="en-US" dirty="0">
                <a:effectLst/>
              </a:rPr>
              <a:t> </a:t>
            </a:r>
          </a:p>
          <a:p>
            <a:endParaRPr lang="en-US" dirty="0">
              <a:effectLst/>
            </a:endParaRPr>
          </a:p>
          <a:p>
            <a:endParaRPr lang="en-US" dirty="0">
              <a:effectLst/>
            </a:endParaRPr>
          </a:p>
          <a:p>
            <a:r>
              <a:rPr lang="en-US" sz="1200" kern="1200" dirty="0">
                <a:solidFill>
                  <a:schemeClr val="tx1"/>
                </a:solidFill>
                <a:effectLst/>
                <a:latin typeface="+mn-lt"/>
                <a:ea typeface="+mn-ea"/>
                <a:cs typeface="+mn-cs"/>
              </a:rPr>
              <a:t>From: https://</a:t>
            </a:r>
            <a:r>
              <a:rPr lang="en-US" sz="1200" kern="1200" dirty="0" err="1">
                <a:solidFill>
                  <a:schemeClr val="tx1"/>
                </a:solidFill>
                <a:effectLst/>
                <a:latin typeface="+mn-lt"/>
                <a:ea typeface="+mn-ea"/>
                <a:cs typeface="+mn-cs"/>
              </a:rPr>
              <a:t>journals.physiology.org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/pdf/10.1152/jn.00017.2021</a:t>
            </a:r>
          </a:p>
          <a:p>
            <a:r>
              <a:rPr lang="en-US" sz="1200" kern="1200" dirty="0">
                <a:solidFill>
                  <a:schemeClr val="tx1"/>
                </a:solidFill>
                <a:effectLst/>
                <a:latin typeface="+mn-lt"/>
                <a:ea typeface="+mn-ea"/>
                <a:cs typeface="+mn-cs"/>
              </a:rPr>
              <a:t>One factor underlying variability in OIRD is that the respiratory response to opioids is state dependent. Opioid sensitivity is heightened during different neurological and physiological states including concurrent drug administration, such as anesthesia (8–10) and benzodiazepines (11), as well as sleep disordered breathing (SDB, Ref. 12). Indeed, SDB is prevalent among opioid users (13–15), and this clinical population is particularly vulnerable to OIRD since hypercapnic (16, 17) and hypoxic (18, 19) conditions present during SDB exaggerate opioid responses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12 Lam KK, </a:t>
            </a:r>
            <a:r>
              <a:rPr lang="en-US" sz="1200" kern="1200" dirty="0" err="1">
                <a:solidFill>
                  <a:schemeClr val="tx1"/>
                </a:solidFill>
                <a:effectLst/>
                <a:latin typeface="+mn-lt"/>
                <a:ea typeface="+mn-ea"/>
                <a:cs typeface="+mn-cs"/>
              </a:rPr>
              <a:t>Kunder</a:t>
            </a:r>
            <a:r>
              <a:rPr lang="en-US" sz="1200" kern="1200" dirty="0">
                <a:solidFill>
                  <a:schemeClr val="tx1"/>
                </a:solidFill>
                <a:effectLst/>
                <a:latin typeface="+mn-lt"/>
                <a:ea typeface="+mn-ea"/>
                <a:cs typeface="+mn-cs"/>
              </a:rPr>
              <a:t> S, Wong J, </a:t>
            </a:r>
            <a:r>
              <a:rPr lang="en-US" sz="1200" kern="1200" dirty="0" err="1">
                <a:solidFill>
                  <a:schemeClr val="tx1"/>
                </a:solidFill>
                <a:effectLst/>
                <a:latin typeface="+mn-lt"/>
                <a:ea typeface="+mn-ea"/>
                <a:cs typeface="+mn-cs"/>
              </a:rPr>
              <a:t>Doufas</a:t>
            </a:r>
            <a:r>
              <a:rPr lang="en-US" sz="1200" kern="1200" dirty="0">
                <a:solidFill>
                  <a:schemeClr val="tx1"/>
                </a:solidFill>
                <a:effectLst/>
                <a:latin typeface="+mn-lt"/>
                <a:ea typeface="+mn-ea"/>
                <a:cs typeface="+mn-cs"/>
              </a:rPr>
              <a:t> AG, Chung F. Obstructive sleep apnea, pain, and opioids: is the riddle solved? </a:t>
            </a:r>
            <a:r>
              <a:rPr lang="en-US" sz="1200" kern="1200" dirty="0" err="1">
                <a:solidFill>
                  <a:schemeClr val="tx1"/>
                </a:solidFill>
                <a:effectLst/>
                <a:latin typeface="+mn-lt"/>
                <a:ea typeface="+mn-ea"/>
                <a:cs typeface="+mn-cs"/>
              </a:rPr>
              <a:t>Curr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Anaesthesiol</a:t>
            </a:r>
            <a:r>
              <a:rPr lang="en-US" sz="1200" kern="1200" dirty="0">
                <a:solidFill>
                  <a:schemeClr val="tx1"/>
                </a:solidFill>
                <a:effectLst/>
                <a:latin typeface="+mn-lt"/>
                <a:ea typeface="+mn-ea"/>
                <a:cs typeface="+mn-cs"/>
              </a:rPr>
              <a:t> 29: 134–140, 2016. doi:10.1097/ACO.00000000000 00265.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16 Bailey PL, Lu JK, Pace NL, Orr JA, White JL, </a:t>
            </a:r>
            <a:r>
              <a:rPr lang="en-US" sz="1200" kern="1200" dirty="0" err="1">
                <a:solidFill>
                  <a:schemeClr val="tx1"/>
                </a:solidFill>
                <a:effectLst/>
                <a:latin typeface="+mn-lt"/>
                <a:ea typeface="+mn-ea"/>
                <a:cs typeface="+mn-cs"/>
              </a:rPr>
              <a:t>Hamber</a:t>
            </a:r>
            <a:r>
              <a:rPr lang="en-US" sz="1200" kern="1200" dirty="0">
                <a:solidFill>
                  <a:schemeClr val="tx1"/>
                </a:solidFill>
                <a:effectLst/>
                <a:latin typeface="+mn-lt"/>
                <a:ea typeface="+mn-ea"/>
                <a:cs typeface="+mn-cs"/>
              </a:rPr>
              <a:t> EA, </a:t>
            </a:r>
            <a:r>
              <a:rPr lang="en-US" sz="1200" kern="1200" dirty="0" err="1">
                <a:solidFill>
                  <a:schemeClr val="tx1"/>
                </a:solidFill>
                <a:effectLst/>
                <a:latin typeface="+mn-lt"/>
                <a:ea typeface="+mn-ea"/>
                <a:cs typeface="+mn-cs"/>
              </a:rPr>
              <a:t>Slawson</a:t>
            </a:r>
            <a:r>
              <a:rPr lang="en-US" sz="1200" kern="1200" dirty="0">
                <a:solidFill>
                  <a:schemeClr val="tx1"/>
                </a:solidFill>
                <a:effectLst/>
                <a:latin typeface="+mn-lt"/>
                <a:ea typeface="+mn-ea"/>
                <a:cs typeface="+mn-cs"/>
              </a:rPr>
              <a:t> MH, Crouch DJ, Rollins DE. Effects of intrathecal morphine on the ventilatory response to hypoxia.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343: 1228–1234, 2000. doi:10.1056/NEJM200010263431705.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17 Potter JV, Moon RE. Commentaries on viewpoint: why do some patients stop breathing after taking narcotics? Ventilatory chemosensitivity as a predictor of opioid-induced respiratory depression. J Appl </a:t>
            </a:r>
            <a:r>
              <a:rPr lang="en-US" sz="1200" kern="1200" dirty="0" err="1">
                <a:solidFill>
                  <a:schemeClr val="tx1"/>
                </a:solidFill>
                <a:effectLst/>
                <a:latin typeface="+mn-lt"/>
                <a:ea typeface="+mn-ea"/>
                <a:cs typeface="+mn-cs"/>
              </a:rPr>
              <a:t>Physiol</a:t>
            </a:r>
            <a:r>
              <a:rPr lang="en-US" sz="1200" kern="1200" dirty="0">
                <a:solidFill>
                  <a:schemeClr val="tx1"/>
                </a:solidFill>
                <a:effectLst/>
                <a:latin typeface="+mn-lt"/>
                <a:ea typeface="+mn-ea"/>
                <a:cs typeface="+mn-cs"/>
              </a:rPr>
              <a:t> (1985) 119: 420–422, 2015. doi:10.1152/</a:t>
            </a:r>
            <a:r>
              <a:rPr lang="en-US" sz="1200" kern="1200" dirty="0" err="1">
                <a:solidFill>
                  <a:schemeClr val="tx1"/>
                </a:solidFill>
                <a:effectLst/>
                <a:latin typeface="+mn-lt"/>
                <a:ea typeface="+mn-ea"/>
                <a:cs typeface="+mn-cs"/>
              </a:rPr>
              <a:t>japplphysiol</a:t>
            </a:r>
            <a:r>
              <a:rPr lang="en-US" sz="1200" kern="1200" dirty="0">
                <a:solidFill>
                  <a:schemeClr val="tx1"/>
                </a:solidFill>
                <a:effectLst/>
                <a:latin typeface="+mn-lt"/>
                <a:ea typeface="+mn-ea"/>
                <a:cs typeface="+mn-cs"/>
              </a:rPr>
              <a:t>. 00034.2015.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Opiate-induced respiratory depression (OIRD) and OSA have an interesting relationship, varies by endotype: In support of this hypothesis is also the substantial variability in the observed respiratory effects of opioids in patients with OSA (</a:t>
            </a:r>
            <a:r>
              <a:rPr lang="en-US" sz="1200" u="sng" kern="1200" dirty="0">
                <a:solidFill>
                  <a:schemeClr val="tx1"/>
                </a:solidFill>
                <a:effectLst/>
                <a:latin typeface="+mn-lt"/>
                <a:ea typeface="+mn-ea"/>
                <a:cs typeface="+mn-cs"/>
                <a:hlinkClick r:id="rId4"/>
              </a:rPr>
              <a:t>61</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rPr>
              <a:t>64</a:t>
            </a:r>
            <a:r>
              <a:rPr lang="en-US" sz="1200" kern="1200" dirty="0">
                <a:solidFill>
                  <a:schemeClr val="tx1"/>
                </a:solidFill>
                <a:effectLst/>
                <a:latin typeface="+mn-lt"/>
                <a:ea typeface="+mn-ea"/>
                <a:cs typeface="+mn-cs"/>
              </a:rPr>
              <a:t>), where both harmful (</a:t>
            </a:r>
            <a:r>
              <a:rPr lang="en-US" sz="1200" u="sng" kern="1200" dirty="0">
                <a:solidFill>
                  <a:schemeClr val="tx1"/>
                </a:solidFill>
                <a:effectLst/>
                <a:latin typeface="+mn-lt"/>
                <a:ea typeface="+mn-ea"/>
                <a:cs typeface="+mn-cs"/>
                <a:hlinkClick r:id="rId4"/>
              </a:rPr>
              <a:t>62</a:t>
            </a:r>
            <a:r>
              <a:rPr lang="en-US" sz="1200" kern="1200" dirty="0">
                <a:solidFill>
                  <a:schemeClr val="tx1"/>
                </a:solidFill>
                <a:effectLst/>
                <a:latin typeface="+mn-lt"/>
                <a:ea typeface="+mn-ea"/>
                <a:cs typeface="+mn-cs"/>
              </a:rPr>
              <a:t>) and beneficial (</a:t>
            </a:r>
            <a:r>
              <a:rPr lang="en-US" sz="1200" u="sng" kern="1200" dirty="0">
                <a:solidFill>
                  <a:schemeClr val="tx1"/>
                </a:solidFill>
                <a:effectLst/>
                <a:latin typeface="+mn-lt"/>
                <a:ea typeface="+mn-ea"/>
                <a:cs typeface="+mn-cs"/>
                <a:hlinkClick r:id="rId4"/>
              </a:rPr>
              <a:t>63</a:t>
            </a:r>
            <a:r>
              <a:rPr lang="en-US" sz="1200" kern="1200" dirty="0">
                <a:solidFill>
                  <a:schemeClr val="tx1"/>
                </a:solidFill>
                <a:effectLst/>
                <a:latin typeface="+mn-lt"/>
                <a:ea typeface="+mn-ea"/>
                <a:cs typeface="+mn-cs"/>
              </a:rPr>
              <a:t>) effects on apnea severity during sleep have been demonstrated.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Finally, older sedatives—benzodiazepines and neuroleptics—are well-known respiratory depressants that can exacerbate chronic hypercapnia or cause acute-on-chronic hypercapnia in these patients. However, studies examining the impact of these medications on sleep apnea may have been confounded by concurrent use of continuous positive airway pressure, so no definitive conclusions can be drawn (</a:t>
            </a:r>
            <a:r>
              <a:rPr lang="en-US" sz="1200" u="sng" kern="1200" dirty="0">
                <a:solidFill>
                  <a:schemeClr val="tx1"/>
                </a:solidFill>
                <a:effectLst/>
                <a:latin typeface="+mn-lt"/>
                <a:ea typeface="+mn-ea"/>
                <a:cs typeface="+mn-cs"/>
                <a:hlinkClick r:id="rId3"/>
              </a:rPr>
              <a:t>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Mason M, Cates CJ, Smith I. Effects of opioid, hypnotic and sedating medications on sleep-disordered breathing in adults with obstructive sleep </a:t>
            </a:r>
            <a:r>
              <a:rPr lang="en-US" sz="1200" kern="1200" dirty="0" err="1">
                <a:solidFill>
                  <a:schemeClr val="tx1"/>
                </a:solidFill>
                <a:effectLst/>
                <a:latin typeface="+mn-lt"/>
                <a:ea typeface="+mn-ea"/>
                <a:cs typeface="+mn-cs"/>
              </a:rPr>
              <a:t>apnoea</a:t>
            </a:r>
            <a:r>
              <a:rPr lang="en-US" sz="1200" kern="1200" dirty="0">
                <a:solidFill>
                  <a:schemeClr val="tx1"/>
                </a:solidFill>
                <a:effectLst/>
                <a:latin typeface="+mn-lt"/>
                <a:ea typeface="+mn-ea"/>
                <a:cs typeface="+mn-cs"/>
              </a:rPr>
              <a:t>. Cochrane Database Syst Rev 2015;7:CD011090.</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17</a:t>
            </a:fld>
            <a:endParaRPr lang="en-US"/>
          </a:p>
        </p:txBody>
      </p:sp>
    </p:spTree>
    <p:extLst>
      <p:ext uri="{BB962C8B-B14F-4D97-AF65-F5344CB8AC3E}">
        <p14:creationId xmlns:p14="http://schemas.microsoft.com/office/powerpoint/2010/main" val="14010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Manifestations of OIRD: breathing, ataxia, bradypnea ,central apneas, and hypoxemia</a:t>
            </a:r>
          </a:p>
          <a:p>
            <a:pPr lvl="1"/>
            <a:r>
              <a:rPr lang="en-US" dirty="0"/>
              <a:t>Thus, ‘hypoventilation’ is probably part of the abnormality, and part of the pathophysiology leading to adverse outcomes</a:t>
            </a:r>
          </a:p>
          <a:p>
            <a:pPr lvl="1"/>
            <a:r>
              <a:rPr lang="en-US" dirty="0"/>
              <a:t>Fatal apnea = ultimate cause of death; ataxia contributes or predates? (analogous to hyperkalemia)</a:t>
            </a:r>
          </a:p>
          <a:p>
            <a:endParaRPr lang="en-US" dirty="0"/>
          </a:p>
          <a:p>
            <a:endParaRPr lang="en-US" dirty="0"/>
          </a:p>
          <a:p>
            <a:r>
              <a:rPr lang="en-US" dirty="0"/>
              <a:t>Correa et al 2015</a:t>
            </a:r>
          </a:p>
          <a:p>
            <a:endParaRPr lang="en-US" dirty="0"/>
          </a:p>
          <a:p>
            <a:r>
              <a:rPr lang="en-US" sz="1200" kern="1200" dirty="0">
                <a:solidFill>
                  <a:schemeClr val="tx1"/>
                </a:solidFill>
                <a:effectLst/>
                <a:latin typeface="+mn-lt"/>
                <a:ea typeface="+mn-ea"/>
                <a:cs typeface="+mn-cs"/>
              </a:rPr>
              <a:t>Accordingly, opioids can have a global effect and suppress</a:t>
            </a:r>
          </a:p>
          <a:p>
            <a:r>
              <a:rPr lang="en-US" sz="1200" kern="1200" dirty="0">
                <a:solidFill>
                  <a:schemeClr val="tx1"/>
                </a:solidFill>
                <a:effectLst/>
                <a:latin typeface="+mn-lt"/>
                <a:ea typeface="+mn-ea"/>
                <a:cs typeface="+mn-cs"/>
              </a:rPr>
              <a:t>all parameters of respiration: breathing frequency, tidal volume, chest and abdominal wall compliance, upper airway patency,</a:t>
            </a:r>
          </a:p>
          <a:p>
            <a:r>
              <a:rPr lang="en-US" sz="1200" kern="1200" dirty="0">
                <a:solidFill>
                  <a:schemeClr val="tx1"/>
                </a:solidFill>
                <a:effectLst/>
                <a:latin typeface="+mn-lt"/>
                <a:ea typeface="+mn-ea"/>
                <a:cs typeface="+mn-cs"/>
              </a:rPr>
              <a:t>cough reflex, and </a:t>
            </a:r>
            <a:r>
              <a:rPr lang="en-US" sz="1200" kern="1200" dirty="0" err="1">
                <a:solidFill>
                  <a:schemeClr val="tx1"/>
                </a:solidFill>
                <a:effectLst/>
                <a:latin typeface="+mn-lt"/>
                <a:ea typeface="+mn-ea"/>
                <a:cs typeface="+mn-cs"/>
              </a:rPr>
              <a:t>chemoresponses</a:t>
            </a:r>
            <a:r>
              <a:rPr lang="en-US" sz="1200" kern="1200" dirty="0">
                <a:solidFill>
                  <a:schemeClr val="tx1"/>
                </a:solidFill>
                <a:effectLst/>
                <a:latin typeface="+mn-lt"/>
                <a:ea typeface="+mn-ea"/>
                <a:cs typeface="+mn-cs"/>
              </a:rPr>
              <a:t> to hypercapnia and hypoxia</a:t>
            </a:r>
          </a:p>
          <a:p>
            <a:r>
              <a:rPr lang="en-US" dirty="0"/>
              <a:t>Pattinson</a:t>
            </a:r>
          </a:p>
          <a:p>
            <a:endParaRPr lang="en-US" dirty="0"/>
          </a:p>
          <a:p>
            <a:endParaRPr lang="en-US" dirty="0"/>
          </a:p>
          <a:p>
            <a:r>
              <a:rPr lang="en-US" dirty="0"/>
              <a:t>“</a:t>
            </a:r>
            <a:r>
              <a:rPr lang="en-US" sz="1200" kern="1200" dirty="0">
                <a:solidFill>
                  <a:schemeClr val="tx1"/>
                </a:solidFill>
                <a:effectLst/>
                <a:latin typeface="+mn-lt"/>
                <a:ea typeface="+mn-ea"/>
                <a:cs typeface="+mn-cs"/>
              </a:rPr>
              <a:t>OIRD, a term usually applied to the respiratory effects of acute opioid toxicity occurring in the perioperative environment, is</a:t>
            </a:r>
          </a:p>
          <a:p>
            <a:r>
              <a:rPr lang="en-US" sz="1200" kern="1200" dirty="0">
                <a:solidFill>
                  <a:schemeClr val="tx1"/>
                </a:solidFill>
                <a:effectLst/>
                <a:latin typeface="+mn-lt"/>
                <a:ea typeface="+mn-ea"/>
                <a:cs typeface="+mn-cs"/>
              </a:rPr>
              <a:t>a potentially lethal state traditionally recognized by a constellation of properties including bradypnea, hypoxemia and sedation</a:t>
            </a:r>
          </a:p>
          <a:p>
            <a:r>
              <a:rPr lang="en-US" sz="1200" kern="1200" dirty="0">
                <a:solidFill>
                  <a:schemeClr val="tx1"/>
                </a:solidFill>
                <a:effectLst/>
                <a:latin typeface="+mn-lt"/>
                <a:ea typeface="+mn-ea"/>
                <a:cs typeface="+mn-cs"/>
              </a:rPr>
              <a:t>(Macintyre et al., 2011; </a:t>
            </a:r>
            <a:r>
              <a:rPr lang="en-US" sz="1200" kern="1200" dirty="0" err="1">
                <a:solidFill>
                  <a:schemeClr val="tx1"/>
                </a:solidFill>
                <a:effectLst/>
                <a:latin typeface="+mn-lt"/>
                <a:ea typeface="+mn-ea"/>
                <a:cs typeface="+mn-cs"/>
              </a:rPr>
              <a:t>Montandon</a:t>
            </a:r>
            <a:r>
              <a:rPr lang="en-US" sz="1200" kern="1200" dirty="0">
                <a:solidFill>
                  <a:schemeClr val="tx1"/>
                </a:solidFill>
                <a:effectLst/>
                <a:latin typeface="+mn-lt"/>
                <a:ea typeface="+mn-ea"/>
                <a:cs typeface="+mn-cs"/>
              </a:rPr>
              <a:t> and Horner, 2019; Pattinson, 2008). Other established properties of OIRD that are not</a:t>
            </a:r>
          </a:p>
          <a:p>
            <a:r>
              <a:rPr lang="en-US" sz="1200" kern="1200" dirty="0">
                <a:solidFill>
                  <a:schemeClr val="tx1"/>
                </a:solidFill>
                <a:effectLst/>
                <a:latin typeface="+mn-lt"/>
                <a:ea typeface="+mn-ea"/>
                <a:cs typeface="+mn-cs"/>
              </a:rPr>
              <a:t>routinely incorporated into clinical management are decreased ventilatory responses to hypoxia and hypercapnia, reduced chest</a:t>
            </a:r>
          </a:p>
          <a:p>
            <a:r>
              <a:rPr lang="en-US" sz="1200" kern="1200" dirty="0">
                <a:solidFill>
                  <a:schemeClr val="tx1"/>
                </a:solidFill>
                <a:effectLst/>
                <a:latin typeface="+mn-lt"/>
                <a:ea typeface="+mn-ea"/>
                <a:cs typeface="+mn-cs"/>
              </a:rPr>
              <a:t>wall compliance, decreased hypoglossal nerve output, upper airway obstruction, obstructive apneas, central apneas and the presence</a:t>
            </a:r>
          </a:p>
          <a:p>
            <a:r>
              <a:rPr lang="en-US" sz="1200" kern="1200" dirty="0">
                <a:solidFill>
                  <a:schemeClr val="tx1"/>
                </a:solidFill>
                <a:effectLst/>
                <a:latin typeface="+mn-lt"/>
                <a:ea typeface="+mn-ea"/>
                <a:cs typeface="+mn-cs"/>
              </a:rPr>
              <a:t>of ataxic breathing patterns (</a:t>
            </a:r>
            <a:r>
              <a:rPr lang="en-US" sz="1200" kern="1200" dirty="0" err="1">
                <a:solidFill>
                  <a:schemeClr val="tx1"/>
                </a:solidFill>
                <a:effectLst/>
                <a:latin typeface="+mn-lt"/>
                <a:ea typeface="+mn-ea"/>
                <a:cs typeface="+mn-cs"/>
              </a:rPr>
              <a:t>Hajiha</a:t>
            </a:r>
            <a:r>
              <a:rPr lang="en-US" sz="1200" kern="1200" dirty="0">
                <a:solidFill>
                  <a:schemeClr val="tx1"/>
                </a:solidFill>
                <a:effectLst/>
                <a:latin typeface="+mn-lt"/>
                <a:ea typeface="+mn-ea"/>
                <a:cs typeface="+mn-cs"/>
              </a:rPr>
              <a:t> et al., 2009; </a:t>
            </a:r>
            <a:r>
              <a:rPr lang="en-US" sz="1200" kern="1200" dirty="0" err="1">
                <a:solidFill>
                  <a:schemeClr val="tx1"/>
                </a:solidFill>
                <a:effectLst/>
                <a:latin typeface="+mn-lt"/>
                <a:ea typeface="+mn-ea"/>
                <a:cs typeface="+mn-cs"/>
              </a:rPr>
              <a:t>Phua</a:t>
            </a:r>
            <a:r>
              <a:rPr lang="en-US" sz="1200" kern="1200" dirty="0">
                <a:solidFill>
                  <a:schemeClr val="tx1"/>
                </a:solidFill>
                <a:effectLst/>
                <a:latin typeface="+mn-lt"/>
                <a:ea typeface="+mn-ea"/>
                <a:cs typeface="+mn-cs"/>
              </a:rPr>
              <a:t> et al., 2017; Weil et al., 1975).</a:t>
            </a:r>
          </a:p>
          <a:p>
            <a:r>
              <a:rPr lang="en-US" dirty="0"/>
              <a:t>“</a:t>
            </a:r>
          </a:p>
        </p:txBody>
      </p:sp>
      <p:sp>
        <p:nvSpPr>
          <p:cNvPr id="4" name="Slide Number Placeholder 3"/>
          <p:cNvSpPr>
            <a:spLocks noGrp="1"/>
          </p:cNvSpPr>
          <p:nvPr>
            <p:ph type="sldNum" sz="quarter" idx="5"/>
          </p:nvPr>
        </p:nvSpPr>
        <p:spPr/>
        <p:txBody>
          <a:bodyPr/>
          <a:lstStyle/>
          <a:p>
            <a:fld id="{6741A61A-74B6-D548-8F66-DDC3192B23D6}" type="slidenum">
              <a:rPr lang="en-US" smtClean="0"/>
              <a:t>18</a:t>
            </a:fld>
            <a:endParaRPr lang="en-US"/>
          </a:p>
        </p:txBody>
      </p:sp>
    </p:spTree>
    <p:extLst>
      <p:ext uri="{BB962C8B-B14F-4D97-AF65-F5344CB8AC3E}">
        <p14:creationId xmlns:p14="http://schemas.microsoft.com/office/powerpoint/2010/main" val="217579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Opiates sleep Review article ARJCCM 2022</a:t>
            </a:r>
          </a:p>
        </p:txBody>
      </p:sp>
      <p:sp>
        <p:nvSpPr>
          <p:cNvPr id="4" name="Slide Number Placeholder 3"/>
          <p:cNvSpPr>
            <a:spLocks noGrp="1"/>
          </p:cNvSpPr>
          <p:nvPr>
            <p:ph type="sldNum" sz="quarter" idx="5"/>
          </p:nvPr>
        </p:nvSpPr>
        <p:spPr/>
        <p:txBody>
          <a:bodyPr/>
          <a:lstStyle/>
          <a:p>
            <a:fld id="{6741A61A-74B6-D548-8F66-DDC3192B23D6}" type="slidenum">
              <a:rPr lang="en-US" smtClean="0"/>
              <a:t>19</a:t>
            </a:fld>
            <a:endParaRPr lang="en-US"/>
          </a:p>
        </p:txBody>
      </p:sp>
    </p:spTree>
    <p:extLst>
      <p:ext uri="{BB962C8B-B14F-4D97-AF65-F5344CB8AC3E}">
        <p14:creationId xmlns:p14="http://schemas.microsoft.com/office/powerpoint/2010/main" val="324959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Ventilation during sleep in the absence of upper</a:t>
            </a:r>
          </a:p>
          <a:p>
            <a:r>
              <a:rPr lang="en-US" sz="1200" kern="1200" dirty="0">
                <a:solidFill>
                  <a:schemeClr val="tx1"/>
                </a:solidFill>
                <a:effectLst/>
                <a:latin typeface="+mn-lt"/>
                <a:ea typeface="+mn-ea"/>
                <a:cs typeface="+mn-cs"/>
              </a:rPr>
              <a:t>airway obstruction (i.e., on therapeutic CPAP pressure),</a:t>
            </a:r>
          </a:p>
          <a:p>
            <a:r>
              <a:rPr lang="en-US" sz="1200" kern="1200" dirty="0">
                <a:solidFill>
                  <a:schemeClr val="tx1"/>
                </a:solidFill>
                <a:effectLst/>
                <a:latin typeface="+mn-lt"/>
                <a:ea typeface="+mn-ea"/>
                <a:cs typeface="+mn-cs"/>
              </a:rPr>
              <a:t>such that ventilation should match baseline ventilatory</a:t>
            </a:r>
          </a:p>
          <a:p>
            <a:r>
              <a:rPr lang="en-US" sz="1200" kern="1200" dirty="0">
                <a:solidFill>
                  <a:schemeClr val="tx1"/>
                </a:solidFill>
                <a:effectLst/>
                <a:latin typeface="+mn-lt"/>
                <a:ea typeface="+mn-ea"/>
                <a:cs typeface="+mn-cs"/>
              </a:rPr>
              <a:t>drive.</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Both are measures of collapsibility of</a:t>
            </a:r>
          </a:p>
          <a:p>
            <a:r>
              <a:rPr lang="en-US" sz="1200" kern="1200" dirty="0">
                <a:solidFill>
                  <a:schemeClr val="tx1"/>
                </a:solidFill>
                <a:effectLst/>
                <a:latin typeface="+mn-lt"/>
                <a:ea typeface="+mn-ea"/>
                <a:cs typeface="+mn-cs"/>
              </a:rPr>
              <a:t>the upper airway, determined at baseline ventilatory</a:t>
            </a:r>
          </a:p>
          <a:p>
            <a:r>
              <a:rPr lang="en-US" sz="1200" kern="1200" dirty="0">
                <a:solidFill>
                  <a:schemeClr val="tx1"/>
                </a:solidFill>
                <a:effectLst/>
                <a:latin typeface="+mn-lt"/>
                <a:ea typeface="+mn-ea"/>
                <a:cs typeface="+mn-cs"/>
              </a:rPr>
              <a:t>drive (i.e., without accumulation of any additional drive</a:t>
            </a:r>
          </a:p>
          <a:p>
            <a:r>
              <a:rPr lang="en-US" sz="1200" kern="1200" dirty="0">
                <a:solidFill>
                  <a:schemeClr val="tx1"/>
                </a:solidFill>
                <a:effectLst/>
                <a:latin typeface="+mn-lt"/>
                <a:ea typeface="+mn-ea"/>
                <a:cs typeface="+mn-cs"/>
              </a:rPr>
              <a:t>that might result from prolonged upper airway obstruction).</a:t>
            </a:r>
          </a:p>
          <a:p>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measures ventilation at atmospheric pressure</a:t>
            </a:r>
          </a:p>
          <a:p>
            <a:r>
              <a:rPr lang="en-US" sz="1200" kern="1200" dirty="0">
                <a:solidFill>
                  <a:schemeClr val="tx1"/>
                </a:solidFill>
                <a:effectLst/>
                <a:latin typeface="+mn-lt"/>
                <a:ea typeface="+mn-ea"/>
                <a:cs typeface="+mn-cs"/>
              </a:rPr>
              <a:t>(zero cm H2O) under such nonactivated airway</a:t>
            </a:r>
          </a:p>
          <a:p>
            <a:r>
              <a:rPr lang="en-US" sz="1200" kern="1200" dirty="0">
                <a:solidFill>
                  <a:schemeClr val="tx1"/>
                </a:solidFill>
                <a:effectLst/>
                <a:latin typeface="+mn-lt"/>
                <a:ea typeface="+mn-ea"/>
                <a:cs typeface="+mn-cs"/>
              </a:rPr>
              <a:t>conditions, while </a:t>
            </a:r>
            <a:r>
              <a:rPr lang="en-US" sz="1200" kern="1200" dirty="0" err="1">
                <a:solidFill>
                  <a:schemeClr val="tx1"/>
                </a:solidFill>
                <a:effectLst/>
                <a:latin typeface="+mn-lt"/>
                <a:ea typeface="+mn-ea"/>
                <a:cs typeface="+mn-cs"/>
              </a:rPr>
              <a:t>Pcrit</a:t>
            </a:r>
            <a:r>
              <a:rPr lang="en-US" sz="1200" kern="1200" dirty="0">
                <a:solidFill>
                  <a:schemeClr val="tx1"/>
                </a:solidFill>
                <a:effectLst/>
                <a:latin typeface="+mn-lt"/>
                <a:ea typeface="+mn-ea"/>
                <a:cs typeface="+mn-cs"/>
              </a:rPr>
              <a:t> measures the pressure at which</a:t>
            </a:r>
          </a:p>
          <a:p>
            <a:r>
              <a:rPr lang="en-US" sz="1200" kern="1200" dirty="0">
                <a:solidFill>
                  <a:schemeClr val="tx1"/>
                </a:solidFill>
                <a:effectLst/>
                <a:latin typeface="+mn-lt"/>
                <a:ea typeface="+mn-ea"/>
                <a:cs typeface="+mn-cs"/>
              </a:rPr>
              <a:t>inspiratory flow goes to zero under nonactivated airway</a:t>
            </a:r>
          </a:p>
          <a:p>
            <a:r>
              <a:rPr lang="en-US" sz="1200" kern="1200" dirty="0">
                <a:solidFill>
                  <a:schemeClr val="tx1"/>
                </a:solidFill>
                <a:effectLst/>
                <a:latin typeface="+mn-lt"/>
                <a:ea typeface="+mn-ea"/>
                <a:cs typeface="+mn-cs"/>
              </a:rPr>
              <a:t>conditions.</a:t>
            </a:r>
          </a:p>
          <a:p>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Ventilatory arousal threshold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Both are</a:t>
            </a:r>
          </a:p>
          <a:p>
            <a:r>
              <a:rPr lang="en-US" sz="1200" kern="1200" dirty="0">
                <a:solidFill>
                  <a:schemeClr val="tx1"/>
                </a:solidFill>
                <a:effectLst/>
                <a:latin typeface="+mn-lt"/>
                <a:ea typeface="+mn-ea"/>
                <a:cs typeface="+mn-cs"/>
              </a:rPr>
              <a:t>measures of the tendency to wake from sleep due to inspiratory</a:t>
            </a:r>
          </a:p>
          <a:p>
            <a:r>
              <a:rPr lang="en-US" sz="1200" kern="1200" dirty="0">
                <a:solidFill>
                  <a:schemeClr val="tx1"/>
                </a:solidFill>
                <a:effectLst/>
                <a:latin typeface="+mn-lt"/>
                <a:ea typeface="+mn-ea"/>
                <a:cs typeface="+mn-cs"/>
              </a:rPr>
              <a:t>flow limitation.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measures the minimum</a:t>
            </a:r>
          </a:p>
          <a:p>
            <a:r>
              <a:rPr lang="en-US" sz="1200" kern="1200" dirty="0">
                <a:solidFill>
                  <a:schemeClr val="tx1"/>
                </a:solidFill>
                <a:effectLst/>
                <a:latin typeface="+mn-lt"/>
                <a:ea typeface="+mn-ea"/>
                <a:cs typeface="+mn-cs"/>
              </a:rPr>
              <a:t>ventilation that can be sustained without arousal during</a:t>
            </a:r>
          </a:p>
          <a:p>
            <a:r>
              <a:rPr lang="en-US" sz="1200" kern="1200" dirty="0">
                <a:solidFill>
                  <a:schemeClr val="tx1"/>
                </a:solidFill>
                <a:effectLst/>
                <a:latin typeface="+mn-lt"/>
                <a:ea typeface="+mn-ea"/>
                <a:cs typeface="+mn-cs"/>
              </a:rPr>
              <a:t>steady-state conditions. Ventilatory drive accumulates</a:t>
            </a:r>
          </a:p>
          <a:p>
            <a:r>
              <a:rPr lang="en-US" sz="1200" kern="1200" dirty="0">
                <a:solidFill>
                  <a:schemeClr val="tx1"/>
                </a:solidFill>
                <a:effectLst/>
                <a:latin typeface="+mn-lt"/>
                <a:ea typeface="+mn-ea"/>
                <a:cs typeface="+mn-cs"/>
              </a:rPr>
              <a:t>under such conditions, leading to increases in intrathoracic</a:t>
            </a:r>
          </a:p>
          <a:p>
            <a:r>
              <a:rPr lang="en-US" sz="1200" kern="1200" dirty="0">
                <a:solidFill>
                  <a:schemeClr val="tx1"/>
                </a:solidFill>
                <a:effectLst/>
                <a:latin typeface="+mn-lt"/>
                <a:ea typeface="+mn-ea"/>
                <a:cs typeface="+mn-cs"/>
              </a:rPr>
              <a:t>pressure swings; a high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indicates a tendency</a:t>
            </a:r>
          </a:p>
          <a:p>
            <a:r>
              <a:rPr lang="en-US" sz="1200" kern="1200" dirty="0">
                <a:solidFill>
                  <a:schemeClr val="tx1"/>
                </a:solidFill>
                <a:effectLst/>
                <a:latin typeface="+mn-lt"/>
                <a:ea typeface="+mn-ea"/>
                <a:cs typeface="+mn-cs"/>
              </a:rPr>
              <a:t>to wake up with minimal increase in intrathoracic pressure</a:t>
            </a:r>
          </a:p>
          <a:p>
            <a:r>
              <a:rPr lang="en-US" sz="1200" kern="1200" dirty="0">
                <a:solidFill>
                  <a:schemeClr val="tx1"/>
                </a:solidFill>
                <a:effectLst/>
                <a:latin typeface="+mn-lt"/>
                <a:ea typeface="+mn-ea"/>
                <a:cs typeface="+mn-cs"/>
              </a:rPr>
              <a:t>swings. The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is a calculated value, using the LG and</a:t>
            </a:r>
          </a:p>
          <a:p>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data to estimate the ventilatory drive that is present</a:t>
            </a:r>
          </a:p>
          <a:p>
            <a:r>
              <a:rPr lang="en-US" sz="1200" kern="1200" dirty="0">
                <a:solidFill>
                  <a:schemeClr val="tx1"/>
                </a:solidFill>
                <a:effectLst/>
                <a:latin typeface="+mn-lt"/>
                <a:ea typeface="+mn-ea"/>
                <a:cs typeface="+mn-cs"/>
              </a:rPr>
              <a:t>at the ventilation measured by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and Upper airway gain (UAG): Both are measures</a:t>
            </a:r>
          </a:p>
          <a:p>
            <a:r>
              <a:rPr lang="en-US" sz="1200" kern="1200" dirty="0">
                <a:solidFill>
                  <a:schemeClr val="tx1"/>
                </a:solidFill>
                <a:effectLst/>
                <a:latin typeface="+mn-lt"/>
                <a:ea typeface="+mn-ea"/>
                <a:cs typeface="+mn-cs"/>
              </a:rPr>
              <a:t>of the ability of the upper airway to dilate in response to</a:t>
            </a:r>
          </a:p>
          <a:p>
            <a:r>
              <a:rPr lang="en-US" sz="1200" kern="1200" dirty="0">
                <a:solidFill>
                  <a:schemeClr val="tx1"/>
                </a:solidFill>
                <a:effectLst/>
                <a:latin typeface="+mn-lt"/>
                <a:ea typeface="+mn-ea"/>
                <a:cs typeface="+mn-cs"/>
              </a:rPr>
              <a:t>increases in respiratory drive.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measures ventilation</a:t>
            </a:r>
          </a:p>
          <a:p>
            <a:r>
              <a:rPr lang="en-US" sz="1200" kern="1200" dirty="0">
                <a:solidFill>
                  <a:schemeClr val="tx1"/>
                </a:solidFill>
                <a:effectLst/>
                <a:latin typeface="+mn-lt"/>
                <a:ea typeface="+mn-ea"/>
                <a:cs typeface="+mn-cs"/>
              </a:rPr>
              <a:t>at atmospheric pressure (zero cm H2O) under maximally</a:t>
            </a:r>
          </a:p>
          <a:p>
            <a:r>
              <a:rPr lang="en-US" sz="1200" kern="1200" dirty="0">
                <a:solidFill>
                  <a:schemeClr val="tx1"/>
                </a:solidFill>
                <a:effectLst/>
                <a:latin typeface="+mn-lt"/>
                <a:ea typeface="+mn-ea"/>
                <a:cs typeface="+mn-cs"/>
              </a:rPr>
              <a:t>tolerated increased respiratory drive (i.e., at the same</a:t>
            </a:r>
          </a:p>
          <a:p>
            <a:r>
              <a:rPr lang="en-US" sz="1200" kern="1200" dirty="0">
                <a:solidFill>
                  <a:schemeClr val="tx1"/>
                </a:solidFill>
                <a:effectLst/>
                <a:latin typeface="+mn-lt"/>
                <a:ea typeface="+mn-ea"/>
                <a:cs typeface="+mn-cs"/>
              </a:rPr>
              <a:t>point in drive as </a:t>
            </a:r>
            <a:r>
              <a:rPr lang="en-US" sz="1200" kern="1200" dirty="0" err="1">
                <a:solidFill>
                  <a:schemeClr val="tx1"/>
                </a:solidFill>
                <a:effectLst/>
                <a:latin typeface="+mn-lt"/>
                <a:ea typeface="+mn-ea"/>
                <a:cs typeface="+mn-cs"/>
              </a:rPr>
              <a:t>Varousal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ArTh</a:t>
            </a:r>
            <a:r>
              <a:rPr lang="en-US" sz="1200" kern="1200" dirty="0">
                <a:solidFill>
                  <a:schemeClr val="tx1"/>
                </a:solidFill>
                <a:effectLst/>
                <a:latin typeface="+mn-lt"/>
                <a:ea typeface="+mn-ea"/>
                <a:cs typeface="+mn-cs"/>
              </a:rPr>
              <a:t>). The UAG is a calculated</a:t>
            </a:r>
          </a:p>
          <a:p>
            <a:r>
              <a:rPr lang="en-US" sz="1200" kern="1200" dirty="0">
                <a:solidFill>
                  <a:schemeClr val="tx1"/>
                </a:solidFill>
                <a:effectLst/>
                <a:latin typeface="+mn-lt"/>
                <a:ea typeface="+mn-ea"/>
                <a:cs typeface="+mn-cs"/>
              </a:rPr>
              <a:t>value, using </a:t>
            </a:r>
            <a:r>
              <a:rPr lang="en-US" sz="1200" kern="1200" dirty="0" err="1">
                <a:solidFill>
                  <a:schemeClr val="tx1"/>
                </a:solidFill>
                <a:effectLst/>
                <a:latin typeface="+mn-lt"/>
                <a:ea typeface="+mn-ea"/>
                <a:cs typeface="+mn-cs"/>
              </a:rPr>
              <a:t>Vpassive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Vactive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Veupnea</a:t>
            </a:r>
            <a:r>
              <a:rPr lang="en-US" sz="1200" kern="1200" dirty="0">
                <a:solidFill>
                  <a:schemeClr val="tx1"/>
                </a:solidFill>
                <a:effectLst/>
                <a:latin typeface="+mn-lt"/>
                <a:ea typeface="+mn-ea"/>
                <a:cs typeface="+mn-cs"/>
              </a:rPr>
              <a:t>, and LG to determine</a:t>
            </a:r>
          </a:p>
          <a:p>
            <a:r>
              <a:rPr lang="en-US" sz="1200" kern="1200" dirty="0">
                <a:solidFill>
                  <a:schemeClr val="tx1"/>
                </a:solidFill>
                <a:effectLst/>
                <a:latin typeface="+mn-lt"/>
                <a:ea typeface="+mn-ea"/>
                <a:cs typeface="+mn-cs"/>
              </a:rPr>
              <a:t>the increase (or decrease) in ventilation achieved</a:t>
            </a:r>
          </a:p>
          <a:p>
            <a:r>
              <a:rPr lang="en-US" sz="1200" kern="1200" dirty="0">
                <a:solidFill>
                  <a:schemeClr val="tx1"/>
                </a:solidFill>
                <a:effectLst/>
                <a:latin typeface="+mn-lt"/>
                <a:ea typeface="+mn-ea"/>
                <a:cs typeface="+mn-cs"/>
              </a:rPr>
              <a:t>using an increase in respiratory drive.</a:t>
            </a:r>
          </a:p>
          <a:p>
            <a:r>
              <a:rPr lang="en-US" sz="1200" kern="1200" dirty="0">
                <a:solidFill>
                  <a:schemeClr val="tx1"/>
                </a:solidFill>
                <a:effectLst/>
                <a:latin typeface="+mn-lt"/>
                <a:ea typeface="+mn-ea"/>
                <a:cs typeface="+mn-cs"/>
              </a:rPr>
              <a:t>Loop Gain (LG): Measures instability in ventilatory control,</a:t>
            </a:r>
          </a:p>
          <a:p>
            <a:r>
              <a:rPr lang="en-US" sz="1200" kern="1200" dirty="0">
                <a:solidFill>
                  <a:schemeClr val="tx1"/>
                </a:solidFill>
                <a:effectLst/>
                <a:latin typeface="+mn-lt"/>
                <a:ea typeface="+mn-ea"/>
                <a:cs typeface="+mn-cs"/>
              </a:rPr>
              <a:t>by measuring the ratio of ventilatory response to a</a:t>
            </a:r>
          </a:p>
          <a:p>
            <a:r>
              <a:rPr lang="en-US" sz="1200" kern="1200" dirty="0">
                <a:solidFill>
                  <a:schemeClr val="tx1"/>
                </a:solidFill>
                <a:effectLst/>
                <a:latin typeface="+mn-lt"/>
                <a:ea typeface="+mn-ea"/>
                <a:cs typeface="+mn-cs"/>
              </a:rPr>
              <a:t>steady-state ventilatory disturbance. The disturbance is</a:t>
            </a:r>
          </a:p>
          <a:p>
            <a:r>
              <a:rPr lang="en-US" sz="1200" kern="1200" dirty="0">
                <a:solidFill>
                  <a:schemeClr val="tx1"/>
                </a:solidFill>
                <a:effectLst/>
                <a:latin typeface="+mn-lt"/>
                <a:ea typeface="+mn-ea"/>
                <a:cs typeface="+mn-cs"/>
              </a:rPr>
              <a:t>the increase in drive that results from steady-state inspiratory</a:t>
            </a:r>
          </a:p>
          <a:p>
            <a:r>
              <a:rPr lang="en-US" sz="1200" kern="1200" dirty="0">
                <a:solidFill>
                  <a:schemeClr val="tx1"/>
                </a:solidFill>
                <a:effectLst/>
                <a:latin typeface="+mn-lt"/>
                <a:ea typeface="+mn-ea"/>
                <a:cs typeface="+mn-cs"/>
              </a:rPr>
              <a:t>flow limitation conditions, and response is determined</a:t>
            </a:r>
          </a:p>
          <a:p>
            <a:r>
              <a:rPr lang="en-US" sz="1200" kern="1200" dirty="0">
                <a:solidFill>
                  <a:schemeClr val="tx1"/>
                </a:solidFill>
                <a:effectLst/>
                <a:latin typeface="+mn-lt"/>
                <a:ea typeface="+mn-ea"/>
                <a:cs typeface="+mn-cs"/>
              </a:rPr>
              <a:t>by suddenly alleviating the flow limitation.</a:t>
            </a:r>
          </a:p>
          <a:p>
            <a:endParaRPr lang="en-US" dirty="0"/>
          </a:p>
          <a:p>
            <a:endParaRPr lang="en-US" dirty="0"/>
          </a:p>
        </p:txBody>
      </p:sp>
      <p:sp>
        <p:nvSpPr>
          <p:cNvPr id="4" name="Slide Number Placeholder 3"/>
          <p:cNvSpPr>
            <a:spLocks noGrp="1"/>
          </p:cNvSpPr>
          <p:nvPr>
            <p:ph type="sldNum" sz="quarter" idx="5"/>
          </p:nvPr>
        </p:nvSpPr>
        <p:spPr/>
        <p:txBody>
          <a:bodyPr/>
          <a:lstStyle/>
          <a:p>
            <a:fld id="{B34039EE-F296-5C4C-B7C3-08856869CF80}" type="slidenum">
              <a:rPr lang="en-US" smtClean="0"/>
              <a:t>20</a:t>
            </a:fld>
            <a:endParaRPr lang="en-US"/>
          </a:p>
        </p:txBody>
      </p:sp>
    </p:spTree>
    <p:extLst>
      <p:ext uri="{BB962C8B-B14F-4D97-AF65-F5344CB8AC3E}">
        <p14:creationId xmlns:p14="http://schemas.microsoft.com/office/powerpoint/2010/main" val="138152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Rothman KJ. Am J Epidemiol 1976; 104: 587-592.</a:t>
            </a:r>
          </a:p>
          <a:p>
            <a:endParaRPr lang="en-US" dirty="0"/>
          </a:p>
          <a:p>
            <a:r>
              <a:rPr lang="en-US" sz="1200" b="0" i="0" kern="1200" dirty="0">
                <a:solidFill>
                  <a:schemeClr val="tx1"/>
                </a:solidFill>
                <a:effectLst/>
                <a:latin typeface="+mn-lt"/>
                <a:ea typeface="+mn-ea"/>
                <a:cs typeface="+mn-cs"/>
              </a:rPr>
              <a:t> a </a:t>
            </a:r>
            <a:r>
              <a:rPr lang="en-US" sz="1200" b="0" i="1" kern="1200" dirty="0">
                <a:solidFill>
                  <a:schemeClr val="tx1"/>
                </a:solidFill>
                <a:effectLst/>
                <a:latin typeface="+mn-lt"/>
                <a:ea typeface="+mn-ea"/>
                <a:cs typeface="+mn-cs"/>
              </a:rPr>
              <a:t>sufficient cause</a:t>
            </a:r>
            <a:r>
              <a:rPr lang="en-US" sz="1200" b="0" i="0" kern="1200" dirty="0">
                <a:solidFill>
                  <a:schemeClr val="tx1"/>
                </a:solidFill>
                <a:effectLst/>
                <a:latin typeface="+mn-lt"/>
                <a:ea typeface="+mn-ea"/>
                <a:cs typeface="+mn-cs"/>
              </a:rPr>
              <a:t> as "...a complete causal mechanism" that "inevitably produces disease." Consequently, a "sufficient cause" is not a single factor, but a minimum set of factors and circumstances that, if present in a given individual, will produce the disease.</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21</a:t>
            </a:fld>
            <a:endParaRPr lang="en-US"/>
          </a:p>
        </p:txBody>
      </p:sp>
    </p:spTree>
    <p:extLst>
      <p:ext uri="{BB962C8B-B14F-4D97-AF65-F5344CB8AC3E}">
        <p14:creationId xmlns:p14="http://schemas.microsoft.com/office/powerpoint/2010/main" val="405602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22</a:t>
            </a:fld>
            <a:endParaRPr lang="en-US"/>
          </a:p>
        </p:txBody>
      </p:sp>
    </p:spTree>
    <p:extLst>
      <p:ext uri="{BB962C8B-B14F-4D97-AF65-F5344CB8AC3E}">
        <p14:creationId xmlns:p14="http://schemas.microsoft.com/office/powerpoint/2010/main" val="65702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effect of BPAP </a:t>
            </a:r>
            <a:r>
              <a:rPr lang="en-US" sz="1200" b="0" i="0" kern="1200" dirty="0" err="1">
                <a:solidFill>
                  <a:schemeClr val="tx1"/>
                </a:solidFill>
                <a:effectLst/>
                <a:latin typeface="+mn-lt"/>
                <a:ea typeface="+mn-ea"/>
                <a:cs typeface="+mn-cs"/>
              </a:rPr>
              <a:t>onoverall</a:t>
            </a:r>
            <a:r>
              <a:rPr lang="en-US" sz="1200" b="0" i="0" kern="1200" dirty="0">
                <a:solidFill>
                  <a:schemeClr val="tx1"/>
                </a:solidFill>
                <a:effectLst/>
                <a:latin typeface="+mn-lt"/>
                <a:ea typeface="+mn-ea"/>
                <a:cs typeface="+mn-cs"/>
              </a:rPr>
              <a:t> survival in patients with chronic </a:t>
            </a:r>
            <a:r>
              <a:rPr lang="en-US" sz="1200" b="0" i="0" kern="1200" dirty="0" err="1">
                <a:solidFill>
                  <a:schemeClr val="tx1"/>
                </a:solidFill>
                <a:effectLst/>
                <a:latin typeface="+mn-lt"/>
                <a:ea typeface="+mn-ea"/>
                <a:cs typeface="+mn-cs"/>
              </a:rPr>
              <a:t>hypercapnicCOPD</a:t>
            </a:r>
            <a:r>
              <a:rPr lang="en-US" sz="1200" b="0" i="0" kern="1200" dirty="0">
                <a:solidFill>
                  <a:schemeClr val="tx1"/>
                </a:solidFill>
                <a:effectLst/>
                <a:latin typeface="+mn-lt"/>
                <a:ea typeface="+mn-ea"/>
                <a:cs typeface="+mn-cs"/>
              </a:rPr>
              <a:t> was believed to be related to the use of a </a:t>
            </a:r>
            <a:r>
              <a:rPr lang="en-US" sz="1200" b="0" i="0" kern="1200" dirty="0" err="1">
                <a:solidFill>
                  <a:schemeClr val="tx1"/>
                </a:solidFill>
                <a:effectLst/>
                <a:latin typeface="+mn-lt"/>
                <a:ea typeface="+mn-ea"/>
                <a:cs typeface="+mn-cs"/>
              </a:rPr>
              <a:t>highinspiratory</a:t>
            </a:r>
            <a:r>
              <a:rPr lang="en-US" sz="1200" b="0" i="0" kern="1200" dirty="0">
                <a:solidFill>
                  <a:schemeClr val="tx1"/>
                </a:solidFill>
                <a:effectLst/>
                <a:latin typeface="+mn-lt"/>
                <a:ea typeface="+mn-ea"/>
                <a:cs typeface="+mn-cs"/>
              </a:rPr>
              <a:t> pressure and backup rate (termed high-intensity ventilation). The rationale for the backup </a:t>
            </a:r>
            <a:r>
              <a:rPr lang="en-US" sz="1200" b="0" i="0" kern="1200" dirty="0" err="1">
                <a:solidFill>
                  <a:schemeClr val="tx1"/>
                </a:solidFill>
                <a:effectLst/>
                <a:latin typeface="+mn-lt"/>
                <a:ea typeface="+mn-ea"/>
                <a:cs typeface="+mn-cs"/>
              </a:rPr>
              <a:t>rateis</a:t>
            </a:r>
            <a:r>
              <a:rPr lang="en-US" sz="1200" b="0" i="0" kern="1200" dirty="0">
                <a:solidFill>
                  <a:schemeClr val="tx1"/>
                </a:solidFill>
                <a:effectLst/>
                <a:latin typeface="+mn-lt"/>
                <a:ea typeface="+mn-ea"/>
                <a:cs typeface="+mn-cs"/>
              </a:rPr>
              <a:t> that it helps to sustain nocturnal ventilation in the </a:t>
            </a:r>
            <a:r>
              <a:rPr lang="en-US" sz="1200" b="0" i="0" kern="1200" dirty="0" err="1">
                <a:solidFill>
                  <a:schemeClr val="tx1"/>
                </a:solidFill>
                <a:effectLst/>
                <a:latin typeface="+mn-lt"/>
                <a:ea typeface="+mn-ea"/>
                <a:cs typeface="+mn-cs"/>
              </a:rPr>
              <a:t>faceof</a:t>
            </a:r>
            <a:r>
              <a:rPr lang="en-US" sz="1200" b="0" i="0" kern="1200" dirty="0">
                <a:solidFill>
                  <a:schemeClr val="tx1"/>
                </a:solidFill>
                <a:effectLst/>
                <a:latin typeface="+mn-lt"/>
                <a:ea typeface="+mn-ea"/>
                <a:cs typeface="+mn-cs"/>
              </a:rPr>
              <a:t> physiological suppression of respiratory drive </a:t>
            </a:r>
            <a:r>
              <a:rPr lang="en-US" sz="1200" b="0" i="0" kern="1200" dirty="0" err="1">
                <a:solidFill>
                  <a:schemeClr val="tx1"/>
                </a:solidFill>
                <a:effectLst/>
                <a:latin typeface="+mn-lt"/>
                <a:ea typeface="+mn-ea"/>
                <a:cs typeface="+mn-cs"/>
              </a:rPr>
              <a:t>duringsleep</a:t>
            </a:r>
            <a:r>
              <a:rPr lang="en-US" sz="1200" b="0" i="0" kern="1200" dirty="0">
                <a:solidFill>
                  <a:schemeClr val="tx1"/>
                </a:solidFill>
                <a:effectLst/>
                <a:latin typeface="+mn-lt"/>
                <a:ea typeface="+mn-ea"/>
                <a:cs typeface="+mn-cs"/>
              </a:rPr>
              <a:t>, which, combined with diaphragm </a:t>
            </a:r>
            <a:r>
              <a:rPr lang="en-US" sz="1200" b="0" i="0" kern="1200" dirty="0" err="1">
                <a:solidFill>
                  <a:schemeClr val="tx1"/>
                </a:solidFill>
                <a:effectLst/>
                <a:latin typeface="+mn-lt"/>
                <a:ea typeface="+mn-ea"/>
                <a:cs typeface="+mn-cs"/>
              </a:rPr>
              <a:t>dysfunctionrelated</a:t>
            </a:r>
            <a:r>
              <a:rPr lang="en-US" sz="1200" b="0" i="0" kern="1200" dirty="0">
                <a:solidFill>
                  <a:schemeClr val="tx1"/>
                </a:solidFill>
                <a:effectLst/>
                <a:latin typeface="+mn-lt"/>
                <a:ea typeface="+mn-ea"/>
                <a:cs typeface="+mn-cs"/>
              </a:rPr>
              <a:t> to hyperinflation, can lead to </a:t>
            </a:r>
            <a:r>
              <a:rPr lang="en-US" sz="1200" b="0" i="0" kern="1200" dirty="0" err="1">
                <a:solidFill>
                  <a:schemeClr val="tx1"/>
                </a:solidFill>
                <a:effectLst/>
                <a:latin typeface="+mn-lt"/>
                <a:ea typeface="+mn-ea"/>
                <a:cs typeface="+mn-cs"/>
              </a:rPr>
              <a:t>hypoventilationand</a:t>
            </a:r>
            <a:r>
              <a:rPr lang="en-US" sz="1200" b="0" i="0" kern="1200" dirty="0">
                <a:solidFill>
                  <a:schemeClr val="tx1"/>
                </a:solidFill>
                <a:effectLst/>
                <a:latin typeface="+mn-lt"/>
                <a:ea typeface="+mn-ea"/>
                <a:cs typeface="+mn-cs"/>
              </a:rPr>
              <a:t> failure to trigger, especially during rapid </a:t>
            </a:r>
            <a:r>
              <a:rPr lang="en-US" sz="1200" b="0" i="0" kern="1200" dirty="0" err="1">
                <a:solidFill>
                  <a:schemeClr val="tx1"/>
                </a:solidFill>
                <a:effectLst/>
                <a:latin typeface="+mn-lt"/>
                <a:ea typeface="+mn-ea"/>
                <a:cs typeface="+mn-cs"/>
              </a:rPr>
              <a:t>eyemovement</a:t>
            </a:r>
            <a:r>
              <a:rPr lang="en-US" sz="1200" b="0" i="0" kern="1200" dirty="0">
                <a:solidFill>
                  <a:schemeClr val="tx1"/>
                </a:solidFill>
                <a:effectLst/>
                <a:latin typeface="+mn-lt"/>
                <a:ea typeface="+mn-ea"/>
                <a:cs typeface="+mn-cs"/>
              </a:rPr>
              <a:t> sleep.</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Another similarly designed study by </a:t>
            </a:r>
            <a:r>
              <a:rPr lang="en-US" sz="1200" b="0" i="0" kern="1200" dirty="0" err="1">
                <a:solidFill>
                  <a:schemeClr val="tx1"/>
                </a:solidFill>
                <a:effectLst/>
                <a:latin typeface="+mn-lt"/>
                <a:ea typeface="+mn-ea"/>
                <a:cs typeface="+mn-cs"/>
              </a:rPr>
              <a:t>Struik</a:t>
            </a:r>
            <a:r>
              <a:rPr lang="en-US" sz="1200" b="0" i="0" kern="1200" dirty="0">
                <a:solidFill>
                  <a:schemeClr val="tx1"/>
                </a:solidFill>
                <a:effectLst/>
                <a:latin typeface="+mn-lt"/>
                <a:ea typeface="+mn-ea"/>
                <a:cs typeface="+mn-cs"/>
              </a:rPr>
              <a:t> et al12found no significant differences in readmissions </a:t>
            </a:r>
            <a:r>
              <a:rPr lang="en-US" sz="1200" b="0" i="0" kern="1200" dirty="0" err="1">
                <a:solidFill>
                  <a:schemeClr val="tx1"/>
                </a:solidFill>
                <a:effectLst/>
                <a:latin typeface="+mn-lt"/>
                <a:ea typeface="+mn-ea"/>
                <a:cs typeface="+mn-cs"/>
              </a:rPr>
              <a:t>ormortality</a:t>
            </a:r>
            <a:r>
              <a:rPr lang="en-US" sz="1200" b="0" i="0" kern="1200" dirty="0">
                <a:solidFill>
                  <a:schemeClr val="tx1"/>
                </a:solidFill>
                <a:effectLst/>
                <a:latin typeface="+mn-lt"/>
                <a:ea typeface="+mn-ea"/>
                <a:cs typeface="+mn-cs"/>
              </a:rPr>
              <a:t>, although these patients did not </a:t>
            </a:r>
            <a:r>
              <a:rPr lang="en-US" sz="1200" b="0" i="0" kern="1200" dirty="0" err="1">
                <a:solidFill>
                  <a:schemeClr val="tx1"/>
                </a:solidFill>
                <a:effectLst/>
                <a:latin typeface="+mn-lt"/>
                <a:ea typeface="+mn-ea"/>
                <a:cs typeface="+mn-cs"/>
              </a:rPr>
              <a:t>manifestpersistent</a:t>
            </a:r>
            <a:r>
              <a:rPr lang="en-US" sz="1200" b="0" i="0" kern="1200" dirty="0">
                <a:solidFill>
                  <a:schemeClr val="tx1"/>
                </a:solidFill>
                <a:effectLst/>
                <a:latin typeface="+mn-lt"/>
                <a:ea typeface="+mn-ea"/>
                <a:cs typeface="+mn-cs"/>
              </a:rPr>
              <a:t> hypercapnia.</a:t>
            </a:r>
          </a:p>
          <a:p>
            <a:r>
              <a:rPr lang="en-US" sz="1200" kern="1200" dirty="0">
                <a:solidFill>
                  <a:schemeClr val="tx1"/>
                </a:solidFill>
                <a:effectLst/>
                <a:latin typeface="+mn-lt"/>
                <a:ea typeface="+mn-ea"/>
                <a:cs typeface="+mn-cs"/>
              </a:rPr>
              <a:t>12. </a:t>
            </a:r>
            <a:r>
              <a:rPr lang="en-US" sz="1200" kern="1200" dirty="0" err="1">
                <a:solidFill>
                  <a:schemeClr val="tx1"/>
                </a:solidFill>
                <a:effectLst/>
                <a:latin typeface="+mn-lt"/>
                <a:ea typeface="+mn-ea"/>
                <a:cs typeface="+mn-cs"/>
              </a:rPr>
              <a:t>Struik</a:t>
            </a:r>
            <a:r>
              <a:rPr lang="en-US" sz="1200" kern="1200" dirty="0">
                <a:solidFill>
                  <a:schemeClr val="tx1"/>
                </a:solidFill>
                <a:effectLst/>
                <a:latin typeface="+mn-lt"/>
                <a:ea typeface="+mn-ea"/>
                <a:cs typeface="+mn-cs"/>
              </a:rPr>
              <a:t> FM, </a:t>
            </a:r>
            <a:r>
              <a:rPr lang="en-US" sz="1200" kern="1200" dirty="0" err="1">
                <a:solidFill>
                  <a:schemeClr val="tx1"/>
                </a:solidFill>
                <a:effectLst/>
                <a:latin typeface="+mn-lt"/>
                <a:ea typeface="+mn-ea"/>
                <a:cs typeface="+mn-cs"/>
              </a:rPr>
              <a:t>Sprooten</a:t>
            </a:r>
            <a:r>
              <a:rPr lang="en-US" sz="1200" kern="1200" dirty="0">
                <a:solidFill>
                  <a:schemeClr val="tx1"/>
                </a:solidFill>
                <a:effectLst/>
                <a:latin typeface="+mn-lt"/>
                <a:ea typeface="+mn-ea"/>
                <a:cs typeface="+mn-cs"/>
              </a:rPr>
              <a:t> RT, </a:t>
            </a:r>
            <a:r>
              <a:rPr lang="en-US" sz="1200" kern="1200" dirty="0" err="1">
                <a:solidFill>
                  <a:schemeClr val="tx1"/>
                </a:solidFill>
                <a:effectLst/>
                <a:latin typeface="+mn-lt"/>
                <a:ea typeface="+mn-ea"/>
                <a:cs typeface="+mn-cs"/>
              </a:rPr>
              <a:t>Kerstjens</a:t>
            </a:r>
            <a:r>
              <a:rPr lang="en-US" sz="1200" kern="1200" dirty="0">
                <a:solidFill>
                  <a:schemeClr val="tx1"/>
                </a:solidFill>
                <a:effectLst/>
                <a:latin typeface="+mn-lt"/>
                <a:ea typeface="+mn-ea"/>
                <a:cs typeface="+mn-cs"/>
              </a:rPr>
              <a:t> HA, et al. Nocturnal non-invasive</a:t>
            </a:r>
          </a:p>
          <a:p>
            <a:r>
              <a:rPr lang="en-US" sz="1200" kern="1200" dirty="0">
                <a:solidFill>
                  <a:schemeClr val="tx1"/>
                </a:solidFill>
                <a:effectLst/>
                <a:latin typeface="+mn-lt"/>
                <a:ea typeface="+mn-ea"/>
                <a:cs typeface="+mn-cs"/>
              </a:rPr>
              <a:t>ventilation in COPD patients with prolonged hypercapnia after</a:t>
            </a:r>
          </a:p>
          <a:p>
            <a:r>
              <a:rPr lang="en-US" sz="1200" kern="1200" dirty="0">
                <a:solidFill>
                  <a:schemeClr val="tx1"/>
                </a:solidFill>
                <a:effectLst/>
                <a:latin typeface="+mn-lt"/>
                <a:ea typeface="+mn-ea"/>
                <a:cs typeface="+mn-cs"/>
              </a:rPr>
              <a:t>ventilatory support for acute respiratory failure: a </a:t>
            </a:r>
            <a:r>
              <a:rPr lang="en-US" sz="1200" kern="1200" dirty="0" err="1">
                <a:solidFill>
                  <a:schemeClr val="tx1"/>
                </a:solidFill>
                <a:effectLst/>
                <a:latin typeface="+mn-lt"/>
                <a:ea typeface="+mn-ea"/>
                <a:cs typeface="+mn-cs"/>
              </a:rPr>
              <a:t>randomised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controlled, parallel-group study. Thorax. 2014;69(9):826-834.</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23</a:t>
            </a:fld>
            <a:endParaRPr lang="en-US"/>
          </a:p>
        </p:txBody>
      </p:sp>
    </p:spTree>
    <p:extLst>
      <p:ext uri="{BB962C8B-B14F-4D97-AF65-F5344CB8AC3E}">
        <p14:creationId xmlns:p14="http://schemas.microsoft.com/office/powerpoint/2010/main" val="3107577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40% of patients w AECOPD and increased COPD revert to normal acid base, rest persist</a:t>
            </a:r>
          </a:p>
          <a:p>
            <a:r>
              <a:rPr lang="en-US" dirty="0"/>
              <a:t>NIV indicated in persistent </a:t>
            </a:r>
          </a:p>
          <a:p>
            <a:endParaRPr lang="en-US" dirty="0"/>
          </a:p>
          <a:p>
            <a:r>
              <a:rPr lang="en-US" sz="1200" kern="1200" dirty="0">
                <a:solidFill>
                  <a:schemeClr val="tx1"/>
                </a:solidFill>
                <a:effectLst/>
                <a:latin typeface="+mn-lt"/>
                <a:ea typeface="+mn-ea"/>
                <a:cs typeface="+mn-cs"/>
              </a:rPr>
              <a:t>Factors predicting the development of</a:t>
            </a:r>
          </a:p>
          <a:p>
            <a:r>
              <a:rPr lang="en-US" sz="1200" kern="1200" dirty="0">
                <a:solidFill>
                  <a:schemeClr val="tx1"/>
                </a:solidFill>
                <a:effectLst/>
                <a:latin typeface="+mn-lt"/>
                <a:ea typeface="+mn-ea"/>
                <a:cs typeface="+mn-cs"/>
              </a:rPr>
              <a:t>RHG were higher forced expiratory volume in 1 s (FEV1)</a:t>
            </a:r>
          </a:p>
          <a:p>
            <a:r>
              <a:rPr lang="en-US" sz="1200" kern="1200" dirty="0">
                <a:solidFill>
                  <a:schemeClr val="tx1"/>
                </a:solidFill>
                <a:effectLst/>
                <a:latin typeface="+mn-lt"/>
                <a:ea typeface="+mn-ea"/>
                <a:cs typeface="+mn-cs"/>
              </a:rPr>
              <a:t>or absent Cor pulmonale [6–8].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Prior work: McNally – 40% had reversible hypercapnia, these patients had similar mortality risk to normocapnic. Persistent = elevated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82 (of 143) inpatients with COPD and elevated CO2; Leipzig Germany</a:t>
            </a:r>
          </a:p>
          <a:p>
            <a:r>
              <a:rPr lang="en-US" sz="1200" kern="1200" dirty="0">
                <a:solidFill>
                  <a:schemeClr val="tx1"/>
                </a:solidFill>
                <a:effectLst/>
                <a:latin typeface="+mn-lt"/>
                <a:ea typeface="+mn-ea"/>
                <a:cs typeface="+mn-cs"/>
              </a:rPr>
              <a:t>42 reverted to normal acid-base at median follow-up of 148 days, 40 persisted at follow-up – despite high majority (88%) being hypercapnic at discharge</a:t>
            </a:r>
          </a:p>
          <a:p>
            <a:r>
              <a:rPr lang="en-US" sz="1200" kern="1200" dirty="0">
                <a:solidFill>
                  <a:schemeClr val="tx1"/>
                </a:solidFill>
                <a:effectLst/>
                <a:latin typeface="+mn-lt"/>
                <a:ea typeface="+mn-ea"/>
                <a:cs typeface="+mn-cs"/>
              </a:rPr>
              <a:t>Discharge PaCO2 (perhaps marker of severity of exacerbation) and Gold Stage D (vs other; perhaps marker of resp system frailty) independently predicted persistence of hypercapnia. </a:t>
            </a:r>
            <a:r>
              <a:rPr lang="en-US" sz="1200" kern="1200" dirty="0" err="1">
                <a:solidFill>
                  <a:schemeClr val="tx1"/>
                </a:solidFill>
                <a:effectLst/>
                <a:latin typeface="+mn-lt"/>
                <a:ea typeface="+mn-ea"/>
                <a:cs typeface="+mn-cs"/>
              </a:rPr>
              <a:t>Univeriate</a:t>
            </a:r>
            <a:r>
              <a:rPr lang="en-US" sz="1200" kern="1200" dirty="0">
                <a:solidFill>
                  <a:schemeClr val="tx1"/>
                </a:solidFill>
                <a:effectLst/>
                <a:latin typeface="+mn-lt"/>
                <a:ea typeface="+mn-ea"/>
                <a:cs typeface="+mn-cs"/>
              </a:rPr>
              <a:t> associations also included HCO3-, Base Excess (probably brewing)</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24</a:t>
            </a:fld>
            <a:endParaRPr lang="en-US"/>
          </a:p>
        </p:txBody>
      </p:sp>
    </p:spTree>
    <p:extLst>
      <p:ext uri="{BB962C8B-B14F-4D97-AF65-F5344CB8AC3E}">
        <p14:creationId xmlns:p14="http://schemas.microsoft.com/office/powerpoint/2010/main" val="56130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DOI: 10.1513/AnnalsATS.201509-590OC</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Victoria and BC populations, questioner</a:t>
            </a:r>
          </a:p>
          <a:p>
            <a:r>
              <a:rPr lang="en-US" sz="1200" kern="1200" dirty="0">
                <a:solidFill>
                  <a:schemeClr val="tx1"/>
                </a:solidFill>
                <a:effectLst/>
                <a:latin typeface="+mn-lt"/>
                <a:ea typeface="+mn-ea"/>
                <a:cs typeface="+mn-cs"/>
              </a:rPr>
              <a:t>Canada: more likely IMV, home implementation of NIV</a:t>
            </a:r>
          </a:p>
          <a:p>
            <a:r>
              <a:rPr lang="en-US" sz="1200" kern="1200" dirty="0" err="1">
                <a:solidFill>
                  <a:schemeClr val="tx1"/>
                </a:solidFill>
                <a:effectLst/>
                <a:latin typeface="+mn-lt"/>
                <a:ea typeface="+mn-ea"/>
                <a:cs typeface="+mn-cs"/>
              </a:rPr>
              <a:t>Austrilia</a:t>
            </a:r>
            <a:r>
              <a:rPr lang="en-US" sz="1200" kern="1200" dirty="0">
                <a:solidFill>
                  <a:schemeClr val="tx1"/>
                </a:solidFill>
                <a:effectLst/>
                <a:latin typeface="+mn-lt"/>
                <a:ea typeface="+mn-ea"/>
                <a:cs typeface="+mn-cs"/>
              </a:rPr>
              <a:t>: more likely had PSG</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Wide range of clinician behavior note, also in citation 1</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25</a:t>
            </a:fld>
            <a:endParaRPr lang="en-US"/>
          </a:p>
        </p:txBody>
      </p:sp>
    </p:spTree>
    <p:extLst>
      <p:ext uri="{BB962C8B-B14F-4D97-AF65-F5344CB8AC3E}">
        <p14:creationId xmlns:p14="http://schemas.microsoft.com/office/powerpoint/2010/main" val="324942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Frailty vs Size of physiologic disturbance.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“Homeostatic capacity” – depending on Ventilatory Reserve and metabolic milieu – a given level of frailty in the respiratory system may result in different levels of dysregulation. </a:t>
            </a:r>
          </a:p>
          <a:p>
            <a:endParaRPr lang="en-US" dirty="0"/>
          </a:p>
          <a:p>
            <a:endParaRPr lang="en-US" dirty="0"/>
          </a:p>
          <a:p>
            <a:r>
              <a:rPr lang="en-US" dirty="0"/>
              <a:t>Of note: OHS is a good example here where there are multiple factors in red</a:t>
            </a:r>
          </a:p>
        </p:txBody>
      </p:sp>
      <p:sp>
        <p:nvSpPr>
          <p:cNvPr id="4" name="Slide Number Placeholder 3"/>
          <p:cNvSpPr>
            <a:spLocks noGrp="1"/>
          </p:cNvSpPr>
          <p:nvPr>
            <p:ph type="sldNum" sz="quarter" idx="5"/>
          </p:nvPr>
        </p:nvSpPr>
        <p:spPr/>
        <p:txBody>
          <a:bodyPr/>
          <a:lstStyle/>
          <a:p>
            <a:fld id="{37D2BE23-960F-E643-8832-4EA367A333D5}" type="slidenum">
              <a:rPr lang="en-US" smtClean="0"/>
              <a:t>5</a:t>
            </a:fld>
            <a:endParaRPr lang="en-US"/>
          </a:p>
        </p:txBody>
      </p:sp>
    </p:spTree>
    <p:extLst>
      <p:ext uri="{BB962C8B-B14F-4D97-AF65-F5344CB8AC3E}">
        <p14:creationId xmlns:p14="http://schemas.microsoft.com/office/powerpoint/2010/main" val="104560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Carrillo A, Ferrer M, Gonzalez-Diaz G, Lopez-Martinez A, Llamas N, Alcazar M, </a:t>
            </a:r>
            <a:r>
              <a:rPr lang="en-US" dirty="0" err="1"/>
              <a:t>Capilla</a:t>
            </a:r>
            <a:r>
              <a:rPr lang="en-US" dirty="0"/>
              <a:t> L, Torres A. Noninvasive ventilation in acute hypercapnic respiratory failure caused by obesity hypoventilation syndrome and chronic obstructive pulmonary disease. Am J Respir Crit Care Med 2012;186:1279–1285</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Hospital survivors were followed for 1 year to assess hospital readmission rate and survival.</a:t>
            </a:r>
          </a:p>
          <a:p>
            <a:r>
              <a:rPr lang="en-US" sz="1200" kern="1200" dirty="0">
                <a:solidFill>
                  <a:schemeClr val="tx1"/>
                </a:solidFill>
                <a:effectLst/>
                <a:latin typeface="+mn-lt"/>
                <a:ea typeface="+mn-ea"/>
                <a:cs typeface="+mn-cs"/>
              </a:rPr>
              <a:t>- , both 1-year adjusted survival and readmission rate following AHRF were similar to that of patients with COPD. </a:t>
            </a:r>
          </a:p>
          <a:p>
            <a:r>
              <a:rPr lang="en-US" sz="1200" kern="1200" dirty="0">
                <a:solidFill>
                  <a:schemeClr val="tx1"/>
                </a:solidFill>
                <a:effectLst/>
                <a:latin typeface="+mn-lt"/>
                <a:ea typeface="+mn-ea"/>
                <a:cs typeface="+mn-cs"/>
              </a:rPr>
              <a:t>- only 55% of patients with OHS studied were put on a long-term positive pressure ventilatory support (CPAP or NIV) at home, and a very low 10% were treated by NIV</a:t>
            </a:r>
          </a:p>
          <a:p>
            <a:r>
              <a:rPr lang="en-US" sz="1200" kern="1200" dirty="0">
                <a:solidFill>
                  <a:schemeClr val="tx1"/>
                </a:solidFill>
                <a:effectLst/>
                <a:latin typeface="+mn-lt"/>
                <a:ea typeface="+mn-ea"/>
                <a:cs typeface="+mn-cs"/>
              </a:rPr>
              <a:t>- suggests that long-term NIV should be systematically proposed at home after an acute-on-chronic failure in patients with OHS. Oxygen therapy alone is not appropriate when taking into account the underlying mechanisms for hypoventilation in OHS (15) but remains overused as demonstrated by the 39% of patients with OHS on long-term oxygen therapy before their admission for ARHF in the study by Carrillo and colleagues.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-interesting side note: RR and pH was same between OHS and COPD group in this study. </a:t>
            </a:r>
          </a:p>
          <a:p>
            <a:r>
              <a:rPr lang="en-US" sz="1200" kern="1200" dirty="0">
                <a:solidFill>
                  <a:schemeClr val="tx1"/>
                </a:solidFill>
                <a:effectLst/>
                <a:latin typeface="+mn-lt"/>
                <a:ea typeface="+mn-ea"/>
                <a:cs typeface="+mn-cs"/>
              </a:rPr>
              <a:t>-50% readmission rate in 1 year in both OHS and COPD group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“Despite its established severity compared with </a:t>
            </a:r>
            <a:r>
              <a:rPr lang="en-US" sz="1200" kern="1200" dirty="0" err="1">
                <a:solidFill>
                  <a:schemeClr val="tx1"/>
                </a:solidFill>
                <a:effectLst/>
                <a:latin typeface="+mn-lt"/>
                <a:ea typeface="+mn-ea"/>
                <a:cs typeface="+mn-cs"/>
              </a:rPr>
              <a:t>eucapnic</a:t>
            </a:r>
            <a:r>
              <a:rPr lang="en-US" sz="1200" kern="1200" dirty="0">
                <a:solidFill>
                  <a:schemeClr val="tx1"/>
                </a:solidFill>
                <a:effectLst/>
                <a:latin typeface="+mn-lt"/>
                <a:ea typeface="+mn-ea"/>
                <a:cs typeface="+mn-cs"/>
              </a:rPr>
              <a:t> obesity, OHS is largely underrecognized, with only one-third of patients actually diagnosed when hospitalized for acute-on-chronic respiratory failure (3–6).” “Patients in whom NIV is initiated in acute conditions are more likely to have developed OHS-related cardiovascular complications, thus increasing the risk of multiple organ failure and death at the time of acute respiratory failure (5, 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BaHammam</a:t>
            </a:r>
            <a:r>
              <a:rPr lang="en-US" sz="1200" kern="1200" dirty="0">
                <a:solidFill>
                  <a:schemeClr val="tx1"/>
                </a:solidFill>
                <a:effectLst/>
                <a:latin typeface="+mn-lt"/>
                <a:ea typeface="+mn-ea"/>
                <a:cs typeface="+mn-cs"/>
              </a:rPr>
              <a:t> A, Syed S, Al-</a:t>
            </a:r>
            <a:r>
              <a:rPr lang="en-US" sz="1200" kern="1200" dirty="0" err="1">
                <a:solidFill>
                  <a:schemeClr val="tx1"/>
                </a:solidFill>
                <a:effectLst/>
                <a:latin typeface="+mn-lt"/>
                <a:ea typeface="+mn-ea"/>
                <a:cs typeface="+mn-cs"/>
              </a:rPr>
              <a:t>Mughairy</a:t>
            </a:r>
            <a:r>
              <a:rPr lang="en-US" sz="1200" kern="1200" dirty="0">
                <a:solidFill>
                  <a:schemeClr val="tx1"/>
                </a:solidFill>
                <a:effectLst/>
                <a:latin typeface="+mn-lt"/>
                <a:ea typeface="+mn-ea"/>
                <a:cs typeface="+mn-cs"/>
              </a:rPr>
              <a:t> A. Sleep-related breathing disorders in obese patients presenting with acute respiratory failure. Respir Med 2005;99: 718–725. </a:t>
            </a:r>
          </a:p>
          <a:p>
            <a:r>
              <a:rPr lang="en-US" sz="1200" kern="1200" dirty="0">
                <a:solidFill>
                  <a:schemeClr val="tx1"/>
                </a:solidFill>
                <a:effectLst/>
                <a:latin typeface="+mn-lt"/>
                <a:ea typeface="+mn-ea"/>
                <a:cs typeface="+mn-cs"/>
              </a:rPr>
              <a:t>4.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S, Burkart KM, Gonzales R, </a:t>
            </a:r>
            <a:r>
              <a:rPr lang="en-US" sz="1200" kern="1200" dirty="0" err="1">
                <a:solidFill>
                  <a:schemeClr val="tx1"/>
                </a:solidFill>
                <a:effectLst/>
                <a:latin typeface="+mn-lt"/>
                <a:ea typeface="+mn-ea"/>
                <a:cs typeface="+mn-cs"/>
              </a:rPr>
              <a:t>Fedorowicz</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Gozansky</a:t>
            </a:r>
            <a:r>
              <a:rPr lang="en-US" sz="1200" kern="1200" dirty="0">
                <a:solidFill>
                  <a:schemeClr val="tx1"/>
                </a:solidFill>
                <a:effectLst/>
                <a:latin typeface="+mn-lt"/>
                <a:ea typeface="+mn-ea"/>
                <a:cs typeface="+mn-cs"/>
              </a:rPr>
              <a:t> WS, </a:t>
            </a:r>
            <a:r>
              <a:rPr lang="en-US" sz="1200" kern="1200" dirty="0" err="1">
                <a:solidFill>
                  <a:schemeClr val="tx1"/>
                </a:solidFill>
                <a:effectLst/>
                <a:latin typeface="+mn-lt"/>
                <a:ea typeface="+mn-ea"/>
                <a:cs typeface="+mn-cs"/>
              </a:rPr>
              <a:t>Gaudio</a:t>
            </a:r>
            <a:r>
              <a:rPr lang="en-US" sz="1200" kern="1200" dirty="0">
                <a:solidFill>
                  <a:schemeClr val="tx1"/>
                </a:solidFill>
                <a:effectLst/>
                <a:latin typeface="+mn-lt"/>
                <a:ea typeface="+mn-ea"/>
                <a:cs typeface="+mn-cs"/>
              </a:rPr>
              <a:t> JC, Taylor MR,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Obesity-associated hypoventilation in hospitalized patients: prevalence, effects, and outcome. Am J Med 2004;116:1–7.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Of 277 patients with a BMI ≥35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admitted to an inpatient medical service,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and colleagues</a:t>
            </a:r>
            <a:r>
              <a:rPr lang="en-US" sz="1200" u="sng" kern="1200" baseline="300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found that 31% met criteria for OHS.  when a subgroup of patients with BMI greater than 50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examined, OHS was found in 48%. Of particular concern, (though likely representative of many hospitals), effective therapy for hypoventilation was only instituted in 13% of these patients.)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Pérez de Llano LA, Golpe R, Ortiz </a:t>
            </a:r>
            <a:r>
              <a:rPr lang="en-US" sz="1200" kern="1200" dirty="0" err="1">
                <a:solidFill>
                  <a:schemeClr val="tx1"/>
                </a:solidFill>
                <a:effectLst/>
                <a:latin typeface="+mn-lt"/>
                <a:ea typeface="+mn-ea"/>
                <a:cs typeface="+mn-cs"/>
              </a:rPr>
              <a:t>Piquer</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Veres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Racamonde</a:t>
            </a:r>
            <a:r>
              <a:rPr lang="en-US" sz="1200" kern="1200" dirty="0">
                <a:solidFill>
                  <a:schemeClr val="tx1"/>
                </a:solidFill>
                <a:effectLst/>
                <a:latin typeface="+mn-lt"/>
                <a:ea typeface="+mn-ea"/>
                <a:cs typeface="+mn-cs"/>
              </a:rPr>
              <a:t> A, Vazquez </a:t>
            </a:r>
            <a:r>
              <a:rPr lang="en-US" sz="1200" kern="1200" dirty="0" err="1">
                <a:solidFill>
                  <a:schemeClr val="tx1"/>
                </a:solidFill>
                <a:effectLst/>
                <a:latin typeface="+mn-lt"/>
                <a:ea typeface="+mn-ea"/>
                <a:cs typeface="+mn-cs"/>
              </a:rPr>
              <a:t>Caruncho</a:t>
            </a:r>
            <a:r>
              <a:rPr lang="en-US" sz="1200" kern="1200" dirty="0">
                <a:solidFill>
                  <a:schemeClr val="tx1"/>
                </a:solidFill>
                <a:effectLst/>
                <a:latin typeface="+mn-lt"/>
                <a:ea typeface="+mn-ea"/>
                <a:cs typeface="+mn-cs"/>
              </a:rPr>
              <a:t> M, Caballero </a:t>
            </a:r>
            <a:r>
              <a:rPr lang="en-US" sz="1200" kern="1200" dirty="0" err="1">
                <a:solidFill>
                  <a:schemeClr val="tx1"/>
                </a:solidFill>
                <a:effectLst/>
                <a:latin typeface="+mn-lt"/>
                <a:ea typeface="+mn-ea"/>
                <a:cs typeface="+mn-cs"/>
              </a:rPr>
              <a:t>Muinelos</a:t>
            </a:r>
            <a:r>
              <a:rPr lang="en-US" sz="1200" kern="1200" dirty="0">
                <a:solidFill>
                  <a:schemeClr val="tx1"/>
                </a:solidFill>
                <a:effectLst/>
                <a:latin typeface="+mn-lt"/>
                <a:ea typeface="+mn-ea"/>
                <a:cs typeface="+mn-cs"/>
              </a:rPr>
              <a:t> O, Alvarez </a:t>
            </a:r>
            <a:r>
              <a:rPr lang="en-US" sz="1200" kern="1200" dirty="0" err="1">
                <a:solidFill>
                  <a:schemeClr val="tx1"/>
                </a:solidFill>
                <a:effectLst/>
                <a:latin typeface="+mn-lt"/>
                <a:ea typeface="+mn-ea"/>
                <a:cs typeface="+mn-cs"/>
              </a:rPr>
              <a:t>Carro</a:t>
            </a:r>
            <a:r>
              <a:rPr lang="en-US" sz="1200" kern="1200" dirty="0">
                <a:solidFill>
                  <a:schemeClr val="tx1"/>
                </a:solidFill>
                <a:effectLst/>
                <a:latin typeface="+mn-lt"/>
                <a:ea typeface="+mn-ea"/>
                <a:cs typeface="+mn-cs"/>
              </a:rPr>
              <a:t> C. Short-term and long-term effects of nasal intermittent positive pressure ventilation in patients with obesity-hypoventilation syndrome. Chest 2005;128:587–594. </a:t>
            </a:r>
          </a:p>
          <a:p>
            <a:r>
              <a:rPr lang="en-US" sz="1200" kern="1200" dirty="0">
                <a:solidFill>
                  <a:schemeClr val="tx1"/>
                </a:solidFill>
                <a:effectLst/>
                <a:latin typeface="+mn-lt"/>
                <a:ea typeface="+mn-ea"/>
                <a:cs typeface="+mn-cs"/>
              </a:rPr>
              <a:t>6. </a:t>
            </a:r>
            <a:r>
              <a:rPr lang="en-US" sz="1200" kern="1200" dirty="0" err="1">
                <a:solidFill>
                  <a:schemeClr val="tx1"/>
                </a:solidFill>
                <a:effectLst/>
                <a:latin typeface="+mn-lt"/>
                <a:ea typeface="+mn-ea"/>
                <a:cs typeface="+mn-cs"/>
              </a:rPr>
              <a:t>Priou</a:t>
            </a:r>
            <a:r>
              <a:rPr lang="en-US" sz="1200" kern="1200" dirty="0">
                <a:solidFill>
                  <a:schemeClr val="tx1"/>
                </a:solidFill>
                <a:effectLst/>
                <a:latin typeface="+mn-lt"/>
                <a:ea typeface="+mn-ea"/>
                <a:cs typeface="+mn-cs"/>
              </a:rPr>
              <a:t> P, Hamel JF, Person C, </a:t>
            </a:r>
            <a:r>
              <a:rPr lang="en-US" sz="1200" kern="1200" dirty="0" err="1">
                <a:solidFill>
                  <a:schemeClr val="tx1"/>
                </a:solidFill>
                <a:effectLst/>
                <a:latin typeface="+mn-lt"/>
                <a:ea typeface="+mn-ea"/>
                <a:cs typeface="+mn-cs"/>
              </a:rPr>
              <a:t>Meslier</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Racineux</a:t>
            </a:r>
            <a:r>
              <a:rPr lang="en-US" sz="1200" kern="1200" dirty="0">
                <a:solidFill>
                  <a:schemeClr val="tx1"/>
                </a:solidFill>
                <a:effectLst/>
                <a:latin typeface="+mn-lt"/>
                <a:ea typeface="+mn-ea"/>
                <a:cs typeface="+mn-cs"/>
              </a:rPr>
              <a:t> JL, Urban T, </a:t>
            </a:r>
            <a:r>
              <a:rPr lang="en-US" sz="1200" kern="1200" dirty="0" err="1">
                <a:solidFill>
                  <a:schemeClr val="tx1"/>
                </a:solidFill>
                <a:effectLst/>
                <a:latin typeface="+mn-lt"/>
                <a:ea typeface="+mn-ea"/>
                <a:cs typeface="+mn-cs"/>
              </a:rPr>
              <a:t>Gagnadoux</a:t>
            </a:r>
            <a:r>
              <a:rPr lang="en-US" sz="1200" kern="1200" dirty="0">
                <a:solidFill>
                  <a:schemeClr val="tx1"/>
                </a:solidFill>
                <a:effectLst/>
                <a:latin typeface="+mn-lt"/>
                <a:ea typeface="+mn-ea"/>
                <a:cs typeface="+mn-cs"/>
              </a:rPr>
              <a:t> F. Long-term outcome of noninvasive positive pressure ventilation for obesity hypoventilation syndrome. Chest 2010;138:84–90.</a:t>
            </a:r>
          </a:p>
          <a:p>
            <a:endParaRPr lang="en-US" dirty="0"/>
          </a:p>
          <a:p>
            <a:endParaRPr lang="en-US" dirty="0"/>
          </a:p>
          <a:p>
            <a:r>
              <a:rPr lang="en-US" dirty="0"/>
              <a:t>Lancet 2018 – CPAP vs NIV: no difference. </a:t>
            </a:r>
          </a:p>
          <a:p>
            <a:r>
              <a:rPr lang="en-US" dirty="0"/>
              <a:t>However, Thorax trial showed quicker normalization and LV structural parameters.</a:t>
            </a:r>
          </a:p>
          <a:p>
            <a:endParaRPr lang="en-US" dirty="0"/>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26</a:t>
            </a:fld>
            <a:endParaRPr lang="en-US"/>
          </a:p>
        </p:txBody>
      </p:sp>
    </p:spTree>
    <p:extLst>
      <p:ext uri="{BB962C8B-B14F-4D97-AF65-F5344CB8AC3E}">
        <p14:creationId xmlns:p14="http://schemas.microsoft.com/office/powerpoint/2010/main" val="59495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Mathetmatically</a:t>
            </a:r>
            <a:r>
              <a:rPr lang="en-US" dirty="0"/>
              <a:t>, this is the same reason why a </a:t>
            </a:r>
            <a:r>
              <a:rPr lang="en-US" dirty="0" err="1"/>
              <a:t>sCr</a:t>
            </a:r>
            <a:r>
              <a:rPr lang="en-US" dirty="0"/>
              <a:t> from 1-&gt;2 takes a large change in GFR, but from 5-6 is only a small change. </a:t>
            </a:r>
          </a:p>
          <a:p>
            <a:endParaRPr lang="en-US" dirty="0"/>
          </a:p>
          <a:p>
            <a:r>
              <a:rPr lang="en-US" dirty="0"/>
              <a:t>: Metabolic Parabola</a:t>
            </a:r>
          </a:p>
        </p:txBody>
      </p:sp>
      <p:sp>
        <p:nvSpPr>
          <p:cNvPr id="4" name="Slide Number Placeholder 3"/>
          <p:cNvSpPr>
            <a:spLocks noGrp="1"/>
          </p:cNvSpPr>
          <p:nvPr>
            <p:ph type="sldNum" sz="quarter" idx="5"/>
          </p:nvPr>
        </p:nvSpPr>
        <p:spPr/>
        <p:txBody>
          <a:bodyPr/>
          <a:lstStyle/>
          <a:p>
            <a:fld id="{37D2BE23-960F-E643-8832-4EA367A333D5}" type="slidenum">
              <a:rPr lang="en-US" smtClean="0"/>
              <a:t>6</a:t>
            </a:fld>
            <a:endParaRPr lang="en-US"/>
          </a:p>
        </p:txBody>
      </p:sp>
    </p:spTree>
    <p:extLst>
      <p:ext uri="{BB962C8B-B14F-4D97-AF65-F5344CB8AC3E}">
        <p14:creationId xmlns:p14="http://schemas.microsoft.com/office/powerpoint/2010/main" val="410315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Hypercapnia is largely iatrogenic: without supplemental oxygen, people with hypercapnia wouldn’t persist – especially if they had concomitant lung disease. </a:t>
            </a:r>
          </a:p>
          <a:p>
            <a:endParaRPr lang="en-US" dirty="0"/>
          </a:p>
          <a:p>
            <a:r>
              <a:rPr lang="en-US" dirty="0"/>
              <a:t>This also makes sense why these people might be so frail and prone to readmission… as your PaCO2 goes up, your buffer goes down. In fact, that’s probably why we’re evolved to hyperventilate with altitude. – called </a:t>
            </a:r>
            <a:r>
              <a:rPr lang="en-US" sz="1200" b="0" i="0" kern="1200" dirty="0">
                <a:solidFill>
                  <a:schemeClr val="tx1"/>
                </a:solidFill>
                <a:effectLst/>
                <a:latin typeface="+mn-lt"/>
                <a:ea typeface="+mn-ea"/>
                <a:cs typeface="+mn-cs"/>
              </a:rPr>
              <a:t>referred to as “ventilatory acclimatization” (</a:t>
            </a:r>
            <a:r>
              <a:rPr lang="en-US" sz="1200" b="0" i="0" u="none" strike="noStrike" kern="1200" dirty="0">
                <a:solidFill>
                  <a:schemeClr val="tx1"/>
                </a:solidFill>
                <a:effectLst/>
                <a:latin typeface="+mn-lt"/>
                <a:ea typeface="+mn-ea"/>
                <a:cs typeface="+mn-cs"/>
                <a:hlinkClick r:id="rId3"/>
              </a:rPr>
              <a:t>92</a:t>
            </a:r>
            <a:r>
              <a:rPr lang="en-US" sz="1200" b="0" i="0" kern="1200" dirty="0">
                <a:solidFill>
                  <a:schemeClr val="tx1"/>
                </a:solidFill>
                <a:effectLst/>
                <a:latin typeface="+mn-lt"/>
                <a:ea typeface="+mn-ea"/>
                <a:cs typeface="+mn-cs"/>
              </a:rPr>
              <a:t>).</a:t>
            </a:r>
            <a:endParaRPr lang="en-US" dirty="0"/>
          </a:p>
          <a:p>
            <a:endParaRPr lang="en-US" dirty="0"/>
          </a:p>
          <a:p>
            <a:endParaRPr lang="en-US" dirty="0"/>
          </a:p>
          <a:p>
            <a:r>
              <a:rPr lang="en-US" dirty="0"/>
              <a:t>Lastly: PaCO2 increases exponentially as VE decreases linearly (think of CO2 clearance and how GFR is much more different </a:t>
            </a:r>
            <a:r>
              <a:rPr lang="en-US" dirty="0" err="1"/>
              <a:t>th</a:t>
            </a:r>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SpO2 &lt;90% catches people’s attention</a:t>
            </a:r>
          </a:p>
          <a:p>
            <a:pPr marL="285750" indent="-285750">
              <a:buFont typeface="Arial" panose="020B0604020202020204" pitchFamily="34" charset="0"/>
              <a:buChar char="•"/>
            </a:pPr>
            <a:r>
              <a:rPr lang="en-US" dirty="0"/>
              <a:t>Corresponds to a PaO2 of ~55 mmHg (depending exactly on the individual’s oxygen hemoglobin dissociation curve. </a:t>
            </a:r>
          </a:p>
          <a:p>
            <a:pPr marL="285750" indent="-285750">
              <a:buFont typeface="Arial" panose="020B0604020202020204" pitchFamily="34" charset="0"/>
              <a:buChar char="•"/>
            </a:pPr>
            <a:r>
              <a:rPr lang="en-US" dirty="0"/>
              <a:t>Normal A-a gradient? 4 + (0.25 * Age) </a:t>
            </a:r>
          </a:p>
          <a:p>
            <a:pPr marL="742950" lvl="1" indent="-285750">
              <a:buFont typeface="Arial" panose="020B0604020202020204" pitchFamily="34" charset="0"/>
              <a:buChar char="•"/>
            </a:pPr>
            <a:r>
              <a:rPr lang="en-US" dirty="0"/>
              <a:t>Critical PAO2 = paO2 + (Normal A-a gradient)</a:t>
            </a:r>
          </a:p>
          <a:p>
            <a:pPr marL="742950" lvl="1" indent="-285750">
              <a:buFont typeface="Arial" panose="020B0604020202020204" pitchFamily="34" charset="0"/>
              <a:buChar char="•"/>
            </a:pPr>
            <a:r>
              <a:rPr lang="en-US" dirty="0"/>
              <a:t>Critical PAO2 = 51 + 0.25 * Age</a:t>
            </a:r>
          </a:p>
          <a:p>
            <a:pPr marL="742950" lvl="1" indent="-285750">
              <a:buFont typeface="Arial" panose="020B0604020202020204" pitchFamily="34" charset="0"/>
              <a:buChar char="•"/>
            </a:pPr>
            <a:endParaRPr lang="en-US" dirty="0"/>
          </a:p>
          <a:p>
            <a:r>
              <a:rPr lang="en-US" sz="1200" dirty="0"/>
              <a:t>PA</a:t>
            </a:r>
            <a:r>
              <a:rPr lang="en-US" sz="1200" baseline="-25000" dirty="0"/>
              <a:t>O2</a:t>
            </a:r>
            <a:r>
              <a:rPr lang="en-US" sz="1200" dirty="0"/>
              <a:t> = (</a:t>
            </a:r>
            <a:r>
              <a:rPr lang="en-US" sz="1200" dirty="0" err="1"/>
              <a:t>P</a:t>
            </a:r>
            <a:r>
              <a:rPr lang="en-US" sz="1200" baseline="-25000" dirty="0" err="1"/>
              <a:t>atm</a:t>
            </a:r>
            <a:r>
              <a:rPr lang="en-US" sz="1200" dirty="0"/>
              <a:t> – P</a:t>
            </a:r>
            <a:r>
              <a:rPr lang="en-US" sz="1200" baseline="-25000" dirty="0"/>
              <a:t>H2O</a:t>
            </a:r>
            <a:r>
              <a:rPr lang="en-US" sz="1200" dirty="0"/>
              <a:t>) * Fi</a:t>
            </a:r>
            <a:r>
              <a:rPr lang="en-US" sz="1200" baseline="-25000" dirty="0"/>
              <a:t>O2</a:t>
            </a:r>
            <a:r>
              <a:rPr lang="en-US" sz="1200" dirty="0"/>
              <a:t> – (Pa</a:t>
            </a:r>
            <a:r>
              <a:rPr lang="en-US" sz="1200" baseline="-25000" dirty="0"/>
              <a:t>CO2</a:t>
            </a:r>
            <a:r>
              <a:rPr lang="en-US" sz="1200" dirty="0"/>
              <a:t> / RQ) + Fi</a:t>
            </a:r>
            <a:r>
              <a:rPr lang="en-US" sz="1200" baseline="-25000" dirty="0"/>
              <a:t>O2</a:t>
            </a:r>
            <a:r>
              <a:rPr lang="en-US" sz="1200" dirty="0"/>
              <a:t> * Pa</a:t>
            </a:r>
            <a:r>
              <a:rPr lang="en-US" sz="1200" baseline="-25000" dirty="0"/>
              <a:t>CO2</a:t>
            </a:r>
            <a:r>
              <a:rPr lang="en-US" sz="1200" dirty="0"/>
              <a:t> * (1-RQ)/RQ</a:t>
            </a:r>
          </a:p>
          <a:p>
            <a:r>
              <a:rPr lang="en-US" sz="1200" dirty="0"/>
              <a:t>PA</a:t>
            </a:r>
            <a:r>
              <a:rPr lang="en-US" sz="1200" baseline="-25000" dirty="0"/>
              <a:t>O2</a:t>
            </a:r>
            <a:r>
              <a:rPr lang="en-US" sz="1200" dirty="0"/>
              <a:t> = (650 – 47) * 0.21 – (Pa</a:t>
            </a:r>
            <a:r>
              <a:rPr lang="en-US" sz="1200" baseline="-25000" dirty="0"/>
              <a:t>CO2</a:t>
            </a:r>
            <a:r>
              <a:rPr lang="en-US" sz="1200" dirty="0"/>
              <a:t> / 0.8) + 0.21 * Pa</a:t>
            </a:r>
            <a:r>
              <a:rPr lang="en-US" sz="1200" baseline="-25000" dirty="0"/>
              <a:t>CO2</a:t>
            </a:r>
            <a:r>
              <a:rPr lang="en-US" sz="1200" dirty="0"/>
              <a:t> * (1-0.8)/0.8</a:t>
            </a:r>
          </a:p>
          <a:p>
            <a:r>
              <a:rPr lang="en-US" sz="1200" dirty="0"/>
              <a:t>PA</a:t>
            </a:r>
            <a:r>
              <a:rPr lang="en-US" sz="1200" baseline="-25000" dirty="0"/>
              <a:t>O2</a:t>
            </a:r>
            <a:r>
              <a:rPr lang="en-US" sz="1200" dirty="0"/>
              <a:t> = 126.63 – (Pa</a:t>
            </a:r>
            <a:r>
              <a:rPr lang="en-US" sz="1200" baseline="-25000" dirty="0"/>
              <a:t>CO2</a:t>
            </a:r>
            <a:r>
              <a:rPr lang="en-US" sz="1200" dirty="0"/>
              <a:t> / 0.8) + 0.05 * Pa</a:t>
            </a:r>
            <a:r>
              <a:rPr lang="en-US" sz="1200" baseline="-25000" dirty="0"/>
              <a:t>CO2</a:t>
            </a:r>
          </a:p>
          <a:p>
            <a:r>
              <a:rPr lang="en-US" sz="1200" dirty="0"/>
              <a:t>PA</a:t>
            </a:r>
            <a:r>
              <a:rPr lang="en-US" sz="1200" baseline="-25000" dirty="0"/>
              <a:t>O2</a:t>
            </a:r>
            <a:r>
              <a:rPr lang="en-US" sz="1200" dirty="0"/>
              <a:t> = 126.63 – 1.3 * Pa</a:t>
            </a:r>
            <a:r>
              <a:rPr lang="en-US" sz="1200" baseline="-25000" dirty="0"/>
              <a:t>CO2</a:t>
            </a:r>
          </a:p>
          <a:p>
            <a:pPr marL="742950" lvl="1" indent="-285750">
              <a:buFont typeface="Arial" panose="020B0604020202020204" pitchFamily="34" charset="0"/>
              <a:buChar char="•"/>
            </a:pPr>
            <a:endParaRPr lang="en-US" dirty="0"/>
          </a:p>
          <a:p>
            <a:r>
              <a:rPr lang="en-US" b="1" dirty="0"/>
              <a:t>At 4500 ft: </a:t>
            </a:r>
          </a:p>
          <a:p>
            <a:r>
              <a:rPr lang="en-US" b="1" dirty="0"/>
              <a:t>PaCO2 = 58.17 - 0.19 * Age</a:t>
            </a:r>
          </a:p>
          <a:p>
            <a:endParaRPr lang="en-US" b="1" dirty="0"/>
          </a:p>
          <a:p>
            <a:r>
              <a:rPr lang="en-US" b="1" dirty="0"/>
              <a:t>At seal Level: </a:t>
            </a:r>
          </a:p>
          <a:p>
            <a:r>
              <a:rPr lang="en-US" b="1" dirty="0"/>
              <a:t>PaCO2 = 75.95 – 0.19 * Age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403EE7C-1652-A945-8822-E1AE5A6DA30F}" type="slidenum">
              <a:rPr lang="en-US" smtClean="0"/>
              <a:t>7</a:t>
            </a:fld>
            <a:endParaRPr lang="en-US"/>
          </a:p>
        </p:txBody>
      </p:sp>
    </p:spTree>
    <p:extLst>
      <p:ext uri="{BB962C8B-B14F-4D97-AF65-F5344CB8AC3E}">
        <p14:creationId xmlns:p14="http://schemas.microsoft.com/office/powerpoint/2010/main" val="197397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10</a:t>
            </a:fld>
            <a:endParaRPr lang="en-US"/>
          </a:p>
        </p:txBody>
      </p:sp>
    </p:spTree>
    <p:extLst>
      <p:ext uri="{BB962C8B-B14F-4D97-AF65-F5344CB8AC3E}">
        <p14:creationId xmlns:p14="http://schemas.microsoft.com/office/powerpoint/2010/main" val="244469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kern="1200" dirty="0">
                <a:solidFill>
                  <a:schemeClr val="tx1"/>
                </a:solidFill>
                <a:effectLst/>
                <a:latin typeface="+mn-lt"/>
                <a:ea typeface="+mn-ea"/>
                <a:cs typeface="+mn-cs"/>
              </a:rPr>
              <a:t> research is needed into which patients (i.e., phenotypes) would be expected to benefit the most from NIV therapy”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week delay – predicting who will have chronic hypercapnia?</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dirty="0">
                <a:solidFill>
                  <a:srgbClr val="231F20"/>
                </a:solidFill>
                <a:effectLst/>
                <a:latin typeface="Times" pitchFamily="2" charset="0"/>
              </a:rPr>
              <a:t>improved health-</a:t>
            </a:r>
            <a:r>
              <a:rPr lang="en-US" dirty="0" err="1">
                <a:solidFill>
                  <a:srgbClr val="231F20"/>
                </a:solidFill>
                <a:effectLst/>
                <a:latin typeface="Times" pitchFamily="2" charset="0"/>
              </a:rPr>
              <a:t>relatedquality</a:t>
            </a:r>
            <a:r>
              <a:rPr lang="en-US" dirty="0">
                <a:solidFill>
                  <a:srgbClr val="231F20"/>
                </a:solidFill>
                <a:effectLst/>
                <a:latin typeface="Times" pitchFamily="2" charset="0"/>
              </a:rPr>
              <a:t> of life, reduced sleep hypoventilation and improved daytime lung function</a:t>
            </a:r>
            <a:r>
              <a:rPr lang="en-US" sz="1200" b="0" i="0" kern="1200" dirty="0">
                <a:solidFill>
                  <a:schemeClr val="tx1"/>
                </a:solidFill>
                <a:effectLst/>
                <a:latin typeface="+mn-lt"/>
                <a:ea typeface="+mn-ea"/>
                <a:cs typeface="+mn-cs"/>
              </a:rPr>
              <a:t>‘ – ERS 2022 Review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2019, the Agency for Healthcare Research </a:t>
            </a:r>
            <a:r>
              <a:rPr lang="en-US" sz="1200" b="0" i="0" kern="1200" dirty="0" err="1">
                <a:solidFill>
                  <a:schemeClr val="tx1"/>
                </a:solidFill>
                <a:effectLst/>
                <a:latin typeface="+mn-lt"/>
                <a:ea typeface="+mn-ea"/>
                <a:cs typeface="+mn-cs"/>
              </a:rPr>
              <a:t>andQuality</a:t>
            </a:r>
            <a:r>
              <a:rPr lang="en-US" sz="1200" b="0" i="0" kern="1200" dirty="0">
                <a:solidFill>
                  <a:schemeClr val="tx1"/>
                </a:solidFill>
                <a:effectLst/>
                <a:latin typeface="+mn-lt"/>
                <a:ea typeface="+mn-ea"/>
                <a:cs typeface="+mn-cs"/>
              </a:rPr>
              <a:t> contracted for a technology assessment of </a:t>
            </a:r>
            <a:r>
              <a:rPr lang="en-US" sz="1200" b="0" i="0" kern="1200" dirty="0" err="1">
                <a:solidFill>
                  <a:schemeClr val="tx1"/>
                </a:solidFill>
                <a:effectLst/>
                <a:latin typeface="+mn-lt"/>
                <a:ea typeface="+mn-ea"/>
                <a:cs typeface="+mn-cs"/>
              </a:rPr>
              <a:t>NIVin</a:t>
            </a:r>
            <a:r>
              <a:rPr lang="en-US" sz="1200" b="0" i="0" kern="1200" dirty="0">
                <a:solidFill>
                  <a:schemeClr val="tx1"/>
                </a:solidFill>
                <a:effectLst/>
                <a:latin typeface="+mn-lt"/>
                <a:ea typeface="+mn-ea"/>
                <a:cs typeface="+mn-cs"/>
              </a:rPr>
              <a:t> the home. Based on a systematic review of </a:t>
            </a:r>
            <a:r>
              <a:rPr lang="en-US" sz="1200" b="0" i="0" kern="1200" dirty="0" err="1">
                <a:solidFill>
                  <a:schemeClr val="tx1"/>
                </a:solidFill>
                <a:effectLst/>
                <a:latin typeface="+mn-lt"/>
                <a:ea typeface="+mn-ea"/>
                <a:cs typeface="+mn-cs"/>
              </a:rPr>
              <a:t>theliterature</a:t>
            </a:r>
            <a:r>
              <a:rPr lang="en-US" sz="1200" b="0" i="0" kern="1200" dirty="0">
                <a:solidFill>
                  <a:schemeClr val="tx1"/>
                </a:solidFill>
                <a:effectLst/>
                <a:latin typeface="+mn-lt"/>
                <a:ea typeface="+mn-ea"/>
                <a:cs typeface="+mn-cs"/>
              </a:rPr>
              <a:t>, the task force concluded that for COPD,BPAP reduced dyspnea and mortality and </a:t>
            </a:r>
            <a:r>
              <a:rPr lang="en-US" sz="1200" b="0" i="0" kern="1200" dirty="0" err="1">
                <a:solidFill>
                  <a:schemeClr val="tx1"/>
                </a:solidFill>
                <a:effectLst/>
                <a:latin typeface="+mn-lt"/>
                <a:ea typeface="+mn-ea"/>
                <a:cs typeface="+mn-cs"/>
              </a:rPr>
              <a:t>increasedactivities</a:t>
            </a:r>
            <a:r>
              <a:rPr lang="en-US" sz="1200" b="0" i="0" kern="1200" dirty="0">
                <a:solidFill>
                  <a:schemeClr val="tx1"/>
                </a:solidFill>
                <a:effectLst/>
                <a:latin typeface="+mn-lt"/>
                <a:ea typeface="+mn-ea"/>
                <a:cs typeface="+mn-cs"/>
              </a:rPr>
              <a:t> of daily living, whereas both BPAP and </a:t>
            </a:r>
            <a:r>
              <a:rPr lang="en-US" sz="1200" b="0" i="0" kern="1200" dirty="0" err="1">
                <a:solidFill>
                  <a:schemeClr val="tx1"/>
                </a:solidFill>
                <a:effectLst/>
                <a:latin typeface="+mn-lt"/>
                <a:ea typeface="+mn-ea"/>
                <a:cs typeface="+mn-cs"/>
              </a:rPr>
              <a:t>HMVreduced</a:t>
            </a:r>
            <a:r>
              <a:rPr lang="en-US" sz="1200" b="0" i="0" kern="1200" dirty="0">
                <a:solidFill>
                  <a:schemeClr val="tx1"/>
                </a:solidFill>
                <a:effectLst/>
                <a:latin typeface="+mn-lt"/>
                <a:ea typeface="+mn-ea"/>
                <a:cs typeface="+mn-cs"/>
              </a:rPr>
              <a:t> hospitalizations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Wilson ME, </a:t>
            </a:r>
            <a:r>
              <a:rPr lang="en-US" sz="1200" kern="1200" dirty="0" err="1">
                <a:solidFill>
                  <a:schemeClr val="tx1"/>
                </a:solidFill>
                <a:effectLst/>
                <a:latin typeface="+mn-lt"/>
                <a:ea typeface="+mn-ea"/>
                <a:cs typeface="+mn-cs"/>
              </a:rPr>
              <a:t>Dobler</a:t>
            </a:r>
            <a:r>
              <a:rPr lang="en-US" sz="1200" kern="1200" dirty="0">
                <a:solidFill>
                  <a:schemeClr val="tx1"/>
                </a:solidFill>
                <a:effectLst/>
                <a:latin typeface="+mn-lt"/>
                <a:ea typeface="+mn-ea"/>
                <a:cs typeface="+mn-cs"/>
              </a:rPr>
              <a:t> CC, Morrow AS, et al. Association of home</a:t>
            </a:r>
          </a:p>
          <a:p>
            <a:r>
              <a:rPr lang="en-US" sz="1200" kern="1200" dirty="0">
                <a:solidFill>
                  <a:schemeClr val="tx1"/>
                </a:solidFill>
                <a:effectLst/>
                <a:latin typeface="+mn-lt"/>
                <a:ea typeface="+mn-ea"/>
                <a:cs typeface="+mn-cs"/>
              </a:rPr>
              <a:t>noninvasive positive pressure ventilation with clinical outcomes in</a:t>
            </a:r>
          </a:p>
          <a:p>
            <a:r>
              <a:rPr lang="en-US" sz="1200" kern="1200" dirty="0">
                <a:solidFill>
                  <a:schemeClr val="tx1"/>
                </a:solidFill>
                <a:effectLst/>
                <a:latin typeface="+mn-lt"/>
                <a:ea typeface="+mn-ea"/>
                <a:cs typeface="+mn-cs"/>
              </a:rPr>
              <a:t>chronic obstructive pulmonary disease: a systematic review and</a:t>
            </a:r>
          </a:p>
          <a:p>
            <a:r>
              <a:rPr lang="en-US" sz="1200" kern="1200" dirty="0">
                <a:solidFill>
                  <a:schemeClr val="tx1"/>
                </a:solidFill>
                <a:effectLst/>
                <a:latin typeface="+mn-lt"/>
                <a:ea typeface="+mn-ea"/>
                <a:cs typeface="+mn-cs"/>
              </a:rPr>
              <a:t>meta-analysis. JAMA. 2020;323(5):455-465.</a:t>
            </a:r>
          </a:p>
          <a:p>
            <a:endParaRPr lang="en-US" dirty="0"/>
          </a:p>
          <a:p>
            <a:endParaRPr lang="en-US" dirty="0"/>
          </a:p>
          <a:p>
            <a:endParaRPr lang="en-US" dirty="0"/>
          </a:p>
          <a:p>
            <a:r>
              <a:rPr lang="en-US" dirty="0"/>
              <a:t>NIV – w use of backup rate and high driving pressure has been found helpful. Not used all that much in USA.</a:t>
            </a:r>
          </a:p>
          <a:p>
            <a:r>
              <a:rPr lang="en-US" dirty="0"/>
              <a:t> </a:t>
            </a:r>
            <a:r>
              <a:rPr lang="en-US" dirty="0" err="1"/>
              <a:t>Köhnlein</a:t>
            </a:r>
            <a:r>
              <a:rPr lang="en-US" dirty="0"/>
              <a:t> T, </a:t>
            </a:r>
            <a:r>
              <a:rPr lang="en-US" dirty="0" err="1"/>
              <a:t>Windisch</a:t>
            </a:r>
            <a:r>
              <a:rPr lang="en-US" dirty="0"/>
              <a:t> W, Köhler D, et al. Non-invasive positive pressure ventilation for the treatment of severe stable chronic obstructive pulmonary disease: a prospective, </a:t>
            </a:r>
            <a:r>
              <a:rPr lang="en-US" dirty="0" err="1"/>
              <a:t>multicentre</a:t>
            </a:r>
            <a:r>
              <a:rPr lang="en-US" dirty="0"/>
              <a:t>, </a:t>
            </a:r>
            <a:r>
              <a:rPr lang="en-US" dirty="0" err="1"/>
              <a:t>randomised</a:t>
            </a:r>
            <a:r>
              <a:rPr lang="en-US" dirty="0"/>
              <a:t>, controlled clinical trial. </a:t>
            </a:r>
            <a:r>
              <a:rPr lang="en-US" i="1" dirty="0"/>
              <a:t>Lancet Respir Med. </a:t>
            </a:r>
            <a:r>
              <a:rPr lang="en-US" dirty="0"/>
              <a:t>2014;</a:t>
            </a:r>
            <a:r>
              <a:rPr lang="en-US" b="1" dirty="0"/>
              <a:t>2</a:t>
            </a:r>
            <a:r>
              <a:rPr lang="en-US" dirty="0"/>
              <a:t>(9):698–705. [</a:t>
            </a:r>
            <a:r>
              <a:rPr lang="en-US" dirty="0">
                <a:hlinkClick r:id="rId3"/>
              </a:rPr>
              <a:t>PubMed</a:t>
            </a:r>
            <a:r>
              <a:rPr lang="en-US" dirty="0"/>
              <a:t>] – NIV for severe stable COPD – RCT. Showing survival benefit at 1 year</a:t>
            </a:r>
          </a:p>
          <a:p>
            <a:r>
              <a:rPr lang="en-US" dirty="0"/>
              <a:t>Murphy in JAMA - https://</a:t>
            </a:r>
            <a:r>
              <a:rPr lang="en-US" dirty="0" err="1"/>
              <a:t>jamanetwork.com</a:t>
            </a:r>
            <a:r>
              <a:rPr lang="en-US" dirty="0"/>
              <a:t>/journals/</a:t>
            </a:r>
            <a:r>
              <a:rPr lang="en-US" dirty="0" err="1"/>
              <a:t>jama</a:t>
            </a:r>
            <a:r>
              <a:rPr lang="en-US" dirty="0"/>
              <a:t>/</a:t>
            </a:r>
            <a:r>
              <a:rPr lang="en-US" dirty="0" err="1"/>
              <a:t>fullarticle</a:t>
            </a:r>
            <a:r>
              <a:rPr lang="en-US" dirty="0"/>
              <a:t>/2627985 - similar findings with outcomes of admission free survival. </a:t>
            </a:r>
          </a:p>
          <a:p>
            <a:r>
              <a:rPr lang="en-US" dirty="0">
                <a:hlinkClick r:id="rId4"/>
              </a:rPr>
              <a:t>https://www.ncbi.nlm.nih.gov/pmc/articles/PMC6219270/</a:t>
            </a:r>
            <a:r>
              <a:rPr lang="en-US" dirty="0"/>
              <a:t> 240 COPD patients on chronic NIV: level of bicarbonate, high driving pressures, anxiety, and initiation after exacerbation predict CO2; Change in PaCO2 not associated with survival.</a:t>
            </a:r>
          </a:p>
          <a:p>
            <a:r>
              <a:rPr lang="en-US" dirty="0"/>
              <a:t>Meta-analysis - https://</a:t>
            </a:r>
            <a:r>
              <a:rPr lang="en-US" dirty="0" err="1"/>
              <a:t>www.ncbi.nlm.nih.gov</a:t>
            </a:r>
            <a:r>
              <a:rPr lang="en-US" dirty="0"/>
              <a:t>/</a:t>
            </a:r>
            <a:r>
              <a:rPr lang="en-US" dirty="0" err="1"/>
              <a:t>pmc</a:t>
            </a:r>
            <a:r>
              <a:rPr lang="en-US" dirty="0"/>
              <a:t>/articles/PMC7042860/</a:t>
            </a:r>
          </a:p>
          <a:p>
            <a:endParaRPr lang="en-US" dirty="0"/>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12</a:t>
            </a:fld>
            <a:endParaRPr lang="en-US"/>
          </a:p>
        </p:txBody>
      </p:sp>
    </p:spTree>
    <p:extLst>
      <p:ext uri="{BB962C8B-B14F-4D97-AF65-F5344CB8AC3E}">
        <p14:creationId xmlns:p14="http://schemas.microsoft.com/office/powerpoint/2010/main" val="82425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2BE23-960F-E643-8832-4EA367A333D5}" type="slidenum">
              <a:rPr lang="en-US" smtClean="0"/>
              <a:t>13</a:t>
            </a:fld>
            <a:endParaRPr lang="en-US"/>
          </a:p>
        </p:txBody>
      </p:sp>
    </p:spTree>
    <p:extLst>
      <p:ext uri="{BB962C8B-B14F-4D97-AF65-F5344CB8AC3E}">
        <p14:creationId xmlns:p14="http://schemas.microsoft.com/office/powerpoint/2010/main" val="372313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add restrictive chest wall?</a:t>
            </a:r>
          </a:p>
        </p:txBody>
      </p:sp>
      <p:sp>
        <p:nvSpPr>
          <p:cNvPr id="4" name="Slide Number Placeholder 3"/>
          <p:cNvSpPr>
            <a:spLocks noGrp="1"/>
          </p:cNvSpPr>
          <p:nvPr>
            <p:ph type="sldNum" sz="quarter" idx="5"/>
          </p:nvPr>
        </p:nvSpPr>
        <p:spPr/>
        <p:txBody>
          <a:bodyPr/>
          <a:lstStyle/>
          <a:p>
            <a:fld id="{37D2BE23-960F-E643-8832-4EA367A333D5}" type="slidenum">
              <a:rPr lang="en-US" smtClean="0"/>
              <a:t>14</a:t>
            </a:fld>
            <a:endParaRPr lang="en-US"/>
          </a:p>
        </p:txBody>
      </p:sp>
    </p:spTree>
    <p:extLst>
      <p:ext uri="{BB962C8B-B14F-4D97-AF65-F5344CB8AC3E}">
        <p14:creationId xmlns:p14="http://schemas.microsoft.com/office/powerpoint/2010/main" val="77594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15</a:t>
            </a:fld>
            <a:endParaRPr lang="en-US"/>
          </a:p>
        </p:txBody>
      </p:sp>
    </p:spTree>
    <p:extLst>
      <p:ext uri="{BB962C8B-B14F-4D97-AF65-F5344CB8AC3E}">
        <p14:creationId xmlns:p14="http://schemas.microsoft.com/office/powerpoint/2010/main" val="30047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AD66-3801-B24D-D791-A0E0D9FD3B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FED18A-7971-12B7-F6D2-CE36C5DF2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FC3B84-C037-F2D0-C726-E17E62D71DCD}"/>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3773A6A2-DC6D-4B68-CB81-BD725B177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1A78D-1440-4377-BA59-32ECAE09A104}"/>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53013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874B-B7BD-5A93-B8A4-0D718DCE3F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5B7EB2-A016-E26A-A587-51E6246140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E9C7-4109-8CAE-9980-CB70D5B22308}"/>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7987D85E-D70B-6F06-EB53-203BC5E91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E1C61-1F86-B36E-0824-AE53A17377A3}"/>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17710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1F75-3137-E155-48DB-1083DDE8EE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596F1-EF64-9027-0441-7A812D18A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22435-4664-622C-3C8B-2353DF6F7A3D}"/>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DDD72B74-B105-88EA-FECD-D07E0DBF0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1D643-FD85-685C-734D-61199D6AEDAB}"/>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230887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9D05-46E5-DC7A-1EFF-760538B47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06686-C9F0-B1E5-E0F8-AC7BE5EE0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C92AB-E862-D3AA-4954-7A77DE17F66A}"/>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4ECB9D7E-15E7-599D-512F-38B4E20E5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03981-2019-6225-F5DE-59E2F91F5485}"/>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91395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F96F-0734-0921-D9B8-18539DF83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34754-6566-5194-7845-AADD162A0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7DCF96-40E5-E32A-2CFB-05733EDFF054}"/>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7F43191C-4AE8-B7BA-FCC5-974EB3097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54EE5-D44B-5498-3921-F105F679C09E}"/>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39957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B89F-2498-9D45-7E31-7BB2BED90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CC036-5124-EFCE-CEF9-9EAB87114F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24681-74BE-F84A-B1A2-F07C6F784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BB040-B324-7951-C78C-3C02BF42C63D}"/>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6" name="Footer Placeholder 5">
            <a:extLst>
              <a:ext uri="{FF2B5EF4-FFF2-40B4-BE49-F238E27FC236}">
                <a16:creationId xmlns:a16="http://schemas.microsoft.com/office/drawing/2014/main" id="{F07C0D8C-7108-EC4E-2474-D0F64591E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1F8B4-0E08-D6B3-9535-E0783A035F08}"/>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201176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03A0-8E5C-6D62-5427-F7AB0E131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B572DB-D453-0172-4D6B-8CD0B92D5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0B170-1530-AA6E-FD6E-54932DA17F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7B8F9-8719-063A-A898-AAE938C84C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D95C3-71FD-9E3C-CA84-950ABA0F7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5CBF8-5647-25BA-4876-CFF434F70CFE}"/>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8" name="Footer Placeholder 7">
            <a:extLst>
              <a:ext uri="{FF2B5EF4-FFF2-40B4-BE49-F238E27FC236}">
                <a16:creationId xmlns:a16="http://schemas.microsoft.com/office/drawing/2014/main" id="{8F325EB3-0677-229F-E184-2D295D7E24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F9C070-15FE-3585-287E-BBE2541A5F7C}"/>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265321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511C-D7D0-F6E2-4EA2-32926D5A84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DC4DF-762E-62AF-BA2B-351DAEF0BE35}"/>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4" name="Footer Placeholder 3">
            <a:extLst>
              <a:ext uri="{FF2B5EF4-FFF2-40B4-BE49-F238E27FC236}">
                <a16:creationId xmlns:a16="http://schemas.microsoft.com/office/drawing/2014/main" id="{4CB3DC08-00EA-73F1-ACEE-B8E0227BC1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7D59A-9CE1-457B-8A9A-4E2E78B4175A}"/>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179125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74026-8531-8826-95C1-5EB2ABE06F45}"/>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3" name="Footer Placeholder 2">
            <a:extLst>
              <a:ext uri="{FF2B5EF4-FFF2-40B4-BE49-F238E27FC236}">
                <a16:creationId xmlns:a16="http://schemas.microsoft.com/office/drawing/2014/main" id="{C0AEF142-86EF-8DA4-6C4A-F5C4D8B67D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E132D0-7AAB-49DB-2200-FF6836E93DC9}"/>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406287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FE82-89D9-3ED2-F566-5ECAD1847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2D4721-A0FD-C988-AC38-8A3728A9A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0140E1-095E-D587-FFE4-CEB67514D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0642B-67B9-93DA-477A-F842EF7100D6}"/>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6" name="Footer Placeholder 5">
            <a:extLst>
              <a:ext uri="{FF2B5EF4-FFF2-40B4-BE49-F238E27FC236}">
                <a16:creationId xmlns:a16="http://schemas.microsoft.com/office/drawing/2014/main" id="{8F0F04B9-20AC-BAF6-599A-30C2FE25C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A8B8C-96D3-E1B5-16DD-A845DFFDC30E}"/>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338733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9CC7-9779-B89D-A4B0-60E78A0E8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A5B15D-1E01-3D03-F4D1-A5D200B6FD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2AB17-DD8A-9F05-B3A1-E852DC1EB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63B00-A5FF-37BF-E133-309ABC36463C}"/>
              </a:ext>
            </a:extLst>
          </p:cNvPr>
          <p:cNvSpPr>
            <a:spLocks noGrp="1"/>
          </p:cNvSpPr>
          <p:nvPr>
            <p:ph type="dt" sz="half" idx="10"/>
          </p:nvPr>
        </p:nvSpPr>
        <p:spPr/>
        <p:txBody>
          <a:bodyPr/>
          <a:lstStyle/>
          <a:p>
            <a:fld id="{9B01C2A7-FB83-1B4E-860F-A84DCE217CB1}" type="datetimeFigureOut">
              <a:rPr lang="en-US" smtClean="0"/>
              <a:t>2/19/23</a:t>
            </a:fld>
            <a:endParaRPr lang="en-US"/>
          </a:p>
        </p:txBody>
      </p:sp>
      <p:sp>
        <p:nvSpPr>
          <p:cNvPr id="6" name="Footer Placeholder 5">
            <a:extLst>
              <a:ext uri="{FF2B5EF4-FFF2-40B4-BE49-F238E27FC236}">
                <a16:creationId xmlns:a16="http://schemas.microsoft.com/office/drawing/2014/main" id="{899D0727-AD8F-901B-150A-8E0DC8F34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1B569-B644-B37A-FBC9-4EF992592E66}"/>
              </a:ext>
            </a:extLst>
          </p:cNvPr>
          <p:cNvSpPr>
            <a:spLocks noGrp="1"/>
          </p:cNvSpPr>
          <p:nvPr>
            <p:ph type="sldNum" sz="quarter" idx="12"/>
          </p:nvPr>
        </p:nvSpPr>
        <p:spPr/>
        <p:txBody>
          <a:bodyPr/>
          <a:lstStyle/>
          <a:p>
            <a:fld id="{A5CA3F7A-B80E-764F-A337-37BAA42DB3F8}" type="slidenum">
              <a:rPr lang="en-US" smtClean="0"/>
              <a:t>‹#›</a:t>
            </a:fld>
            <a:endParaRPr lang="en-US"/>
          </a:p>
        </p:txBody>
      </p:sp>
    </p:spTree>
    <p:extLst>
      <p:ext uri="{BB962C8B-B14F-4D97-AF65-F5344CB8AC3E}">
        <p14:creationId xmlns:p14="http://schemas.microsoft.com/office/powerpoint/2010/main" val="272906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6EBD7-8CDC-C2E1-FDD3-1D45280E8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38901B-1422-2824-B716-EBCDCEA7A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BC86A-A826-0302-7729-D50940669A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1C2A7-FB83-1B4E-860F-A84DCE217CB1}" type="datetimeFigureOut">
              <a:rPr lang="en-US" smtClean="0"/>
              <a:t>2/19/23</a:t>
            </a:fld>
            <a:endParaRPr lang="en-US"/>
          </a:p>
        </p:txBody>
      </p:sp>
      <p:sp>
        <p:nvSpPr>
          <p:cNvPr id="5" name="Footer Placeholder 4">
            <a:extLst>
              <a:ext uri="{FF2B5EF4-FFF2-40B4-BE49-F238E27FC236}">
                <a16:creationId xmlns:a16="http://schemas.microsoft.com/office/drawing/2014/main" id="{DB2A3696-BCAC-9176-7C21-FDED134FB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8DE4C1-598F-EBBA-8E82-BF9A26E5D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A3F7A-B80E-764F-A337-37BAA42DB3F8}" type="slidenum">
              <a:rPr lang="en-US" smtClean="0"/>
              <a:t>‹#›</a:t>
            </a:fld>
            <a:endParaRPr lang="en-US"/>
          </a:p>
        </p:txBody>
      </p:sp>
    </p:spTree>
    <p:extLst>
      <p:ext uri="{BB962C8B-B14F-4D97-AF65-F5344CB8AC3E}">
        <p14:creationId xmlns:p14="http://schemas.microsoft.com/office/powerpoint/2010/main" val="189751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tsjournals.org/doi/full/10.1513/AnnalsATS.201711-888W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311845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tsjournals.org/doi/10.1513/AnnalsATS.201902-100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tsjournals.org/doi/full/10.1513/AnnalsATS.202009-1171A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28BB-9713-2719-2CB2-BEB60C76E93E}"/>
              </a:ext>
            </a:extLst>
          </p:cNvPr>
          <p:cNvSpPr>
            <a:spLocks noGrp="1"/>
          </p:cNvSpPr>
          <p:nvPr>
            <p:ph type="ctrTitle"/>
          </p:nvPr>
        </p:nvSpPr>
        <p:spPr/>
        <p:txBody>
          <a:bodyPr/>
          <a:lstStyle/>
          <a:p>
            <a:r>
              <a:rPr lang="en-US" dirty="0"/>
              <a:t>Discarded slides</a:t>
            </a:r>
          </a:p>
        </p:txBody>
      </p:sp>
      <p:sp>
        <p:nvSpPr>
          <p:cNvPr id="3" name="Subtitle 2">
            <a:extLst>
              <a:ext uri="{FF2B5EF4-FFF2-40B4-BE49-F238E27FC236}">
                <a16:creationId xmlns:a16="http://schemas.microsoft.com/office/drawing/2014/main" id="{2631CF22-7697-A63F-5E04-781C7F51B8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570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FC6B-F3A1-02A4-7EE2-8C87158D6372}"/>
              </a:ext>
            </a:extLst>
          </p:cNvPr>
          <p:cNvSpPr>
            <a:spLocks noGrp="1"/>
          </p:cNvSpPr>
          <p:nvPr>
            <p:ph type="title"/>
          </p:nvPr>
        </p:nvSpPr>
        <p:spPr>
          <a:xfrm>
            <a:off x="630936" y="639520"/>
            <a:ext cx="3429000" cy="1719072"/>
          </a:xfrm>
        </p:spPr>
        <p:txBody>
          <a:bodyPr anchor="b">
            <a:normAutofit fontScale="90000"/>
          </a:bodyPr>
          <a:lstStyle/>
          <a:p>
            <a:r>
              <a:rPr lang="en-US" sz="2600" dirty="0"/>
              <a:t>From </a:t>
            </a:r>
            <a:r>
              <a:rPr lang="en-US" sz="2600" dirty="0">
                <a:effectLst/>
                <a:latin typeface="Helvetica" pitchFamily="2" charset="0"/>
              </a:rPr>
              <a:t>https://</a:t>
            </a:r>
            <a:r>
              <a:rPr lang="en-US" sz="2600" dirty="0" err="1">
                <a:effectLst/>
                <a:latin typeface="Helvetica" pitchFamily="2" charset="0"/>
              </a:rPr>
              <a:t>www.sleep.theclinics.com</a:t>
            </a:r>
            <a:r>
              <a:rPr lang="en-US" sz="2600" dirty="0">
                <a:effectLst/>
                <a:latin typeface="Helvetica" pitchFamily="2" charset="0"/>
              </a:rPr>
              <a:t>/article/S1556-407X(22)00065-0/</a:t>
            </a:r>
            <a:r>
              <a:rPr lang="en-US" sz="2600" dirty="0" err="1">
                <a:effectLst/>
                <a:latin typeface="Helvetica" pitchFamily="2" charset="0"/>
              </a:rPr>
              <a:t>fulltext</a:t>
            </a:r>
            <a:br>
              <a:rPr lang="en-US" sz="2600" dirty="0">
                <a:effectLst/>
                <a:latin typeface="Helvetica" pitchFamily="2" charset="0"/>
              </a:rPr>
            </a:br>
            <a:endParaRPr lang="en-US" sz="2600" dirty="0"/>
          </a:p>
        </p:txBody>
      </p:sp>
      <p:sp>
        <p:nvSpPr>
          <p:cNvPr id="3" name="Content Placeholder 2">
            <a:extLst>
              <a:ext uri="{FF2B5EF4-FFF2-40B4-BE49-F238E27FC236}">
                <a16:creationId xmlns:a16="http://schemas.microsoft.com/office/drawing/2014/main" id="{FC061144-910E-8E2E-2454-3BCADDCA88C8}"/>
              </a:ext>
            </a:extLst>
          </p:cNvPr>
          <p:cNvSpPr>
            <a:spLocks noGrp="1"/>
          </p:cNvSpPr>
          <p:nvPr>
            <p:ph idx="1"/>
          </p:nvPr>
        </p:nvSpPr>
        <p:spPr>
          <a:xfrm>
            <a:off x="630936" y="2807208"/>
            <a:ext cx="3429000" cy="3410712"/>
          </a:xfrm>
        </p:spPr>
        <p:txBody>
          <a:bodyPr anchor="t">
            <a:normAutofit/>
          </a:bodyPr>
          <a:lstStyle/>
          <a:p>
            <a:endParaRPr lang="en-US" sz="2200" dirty="0"/>
          </a:p>
        </p:txBody>
      </p:sp>
      <p:pic>
        <p:nvPicPr>
          <p:cNvPr id="4" name="Picture 3">
            <a:extLst>
              <a:ext uri="{FF2B5EF4-FFF2-40B4-BE49-F238E27FC236}">
                <a16:creationId xmlns:a16="http://schemas.microsoft.com/office/drawing/2014/main" id="{47856589-CFCB-9B23-6521-673347FB7F71}"/>
              </a:ext>
            </a:extLst>
          </p:cNvPr>
          <p:cNvPicPr>
            <a:picLocks noChangeAspect="1"/>
          </p:cNvPicPr>
          <p:nvPr/>
        </p:nvPicPr>
        <p:blipFill>
          <a:blip r:embed="rId3"/>
          <a:stretch>
            <a:fillRect/>
          </a:stretch>
        </p:blipFill>
        <p:spPr>
          <a:xfrm>
            <a:off x="4766132" y="265790"/>
            <a:ext cx="5571668" cy="7283227"/>
          </a:xfrm>
          <a:prstGeom prst="rect">
            <a:avLst/>
          </a:prstGeom>
        </p:spPr>
      </p:pic>
    </p:spTree>
    <p:extLst>
      <p:ext uri="{BB962C8B-B14F-4D97-AF65-F5344CB8AC3E}">
        <p14:creationId xmlns:p14="http://schemas.microsoft.com/office/powerpoint/2010/main" val="326943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FA35-1670-D667-82DF-18F015D08083}"/>
              </a:ext>
            </a:extLst>
          </p:cNvPr>
          <p:cNvSpPr>
            <a:spLocks noGrp="1"/>
          </p:cNvSpPr>
          <p:nvPr>
            <p:ph type="title"/>
          </p:nvPr>
        </p:nvSpPr>
        <p:spPr/>
        <p:txBody>
          <a:bodyPr/>
          <a:lstStyle/>
          <a:p>
            <a:r>
              <a:rPr lang="en-US" dirty="0"/>
              <a:t>CHEST?</a:t>
            </a:r>
          </a:p>
        </p:txBody>
      </p:sp>
      <p:sp>
        <p:nvSpPr>
          <p:cNvPr id="3" name="Content Placeholder 2">
            <a:extLst>
              <a:ext uri="{FF2B5EF4-FFF2-40B4-BE49-F238E27FC236}">
                <a16:creationId xmlns:a16="http://schemas.microsoft.com/office/drawing/2014/main" id="{CBC19891-3F2A-7163-04DE-04003D38ED4B}"/>
              </a:ext>
            </a:extLst>
          </p:cNvPr>
          <p:cNvSpPr>
            <a:spLocks noGrp="1"/>
          </p:cNvSpPr>
          <p:nvPr>
            <p:ph idx="1"/>
          </p:nvPr>
        </p:nvSpPr>
        <p:spPr/>
        <p:txBody>
          <a:bodyPr/>
          <a:lstStyle/>
          <a:p>
            <a:r>
              <a:rPr lang="en-US" dirty="0"/>
              <a:t>Note: the chest(?) algorithm has w/n 3 months. </a:t>
            </a:r>
          </a:p>
          <a:p>
            <a:endParaRPr lang="en-US" dirty="0"/>
          </a:p>
        </p:txBody>
      </p:sp>
      <p:pic>
        <p:nvPicPr>
          <p:cNvPr id="4" name="Picture 2">
            <a:extLst>
              <a:ext uri="{FF2B5EF4-FFF2-40B4-BE49-F238E27FC236}">
                <a16:creationId xmlns:a16="http://schemas.microsoft.com/office/drawing/2014/main" id="{9FEB0AB9-FD29-E205-030D-DDC3E46F4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80" y="681037"/>
            <a:ext cx="5181820" cy="529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2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5E34-45DA-6846-A6F9-4B4053F7BBF6}"/>
              </a:ext>
            </a:extLst>
          </p:cNvPr>
          <p:cNvSpPr>
            <a:spLocks noGrp="1"/>
          </p:cNvSpPr>
          <p:nvPr>
            <p:ph type="title"/>
          </p:nvPr>
        </p:nvSpPr>
        <p:spPr/>
        <p:txBody>
          <a:bodyPr/>
          <a:lstStyle/>
          <a:p>
            <a:endParaRPr lang="en-US" dirty="0"/>
          </a:p>
        </p:txBody>
      </p:sp>
      <p:pic>
        <p:nvPicPr>
          <p:cNvPr id="4" name="Content Placeholder 4" descr="Text, table&#10;&#10;Description automatically generated">
            <a:extLst>
              <a:ext uri="{FF2B5EF4-FFF2-40B4-BE49-F238E27FC236}">
                <a16:creationId xmlns:a16="http://schemas.microsoft.com/office/drawing/2014/main" id="{696E2ECB-AAE3-355A-2C93-C220E76C5832}"/>
              </a:ext>
            </a:extLst>
          </p:cNvPr>
          <p:cNvPicPr>
            <a:picLocks noChangeAspect="1"/>
          </p:cNvPicPr>
          <p:nvPr/>
        </p:nvPicPr>
        <p:blipFill>
          <a:blip r:embed="rId3"/>
          <a:stretch>
            <a:fillRect/>
          </a:stretch>
        </p:blipFill>
        <p:spPr>
          <a:xfrm>
            <a:off x="438150" y="75838"/>
            <a:ext cx="11036300" cy="6706324"/>
          </a:xfrm>
          <a:prstGeom prst="rect">
            <a:avLst/>
          </a:prstGeom>
        </p:spPr>
      </p:pic>
    </p:spTree>
    <p:extLst>
      <p:ext uri="{BB962C8B-B14F-4D97-AF65-F5344CB8AC3E}">
        <p14:creationId xmlns:p14="http://schemas.microsoft.com/office/powerpoint/2010/main" val="128678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C9D4-5A01-410C-56F9-26431BB05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45095F-0C5D-AA09-05B1-2021A7038D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E49D31-8DBE-C034-A472-40A0B3C9C3F7}"/>
              </a:ext>
            </a:extLst>
          </p:cNvPr>
          <p:cNvPicPr>
            <a:picLocks noChangeAspect="1"/>
          </p:cNvPicPr>
          <p:nvPr/>
        </p:nvPicPr>
        <p:blipFill>
          <a:blip r:embed="rId3"/>
          <a:stretch>
            <a:fillRect/>
          </a:stretch>
        </p:blipFill>
        <p:spPr>
          <a:xfrm>
            <a:off x="838200" y="3052763"/>
            <a:ext cx="7696200" cy="3124200"/>
          </a:xfrm>
          <a:prstGeom prst="rect">
            <a:avLst/>
          </a:prstGeom>
        </p:spPr>
      </p:pic>
    </p:spTree>
    <p:extLst>
      <p:ext uri="{BB962C8B-B14F-4D97-AF65-F5344CB8AC3E}">
        <p14:creationId xmlns:p14="http://schemas.microsoft.com/office/powerpoint/2010/main" val="152335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099D-B125-9B4F-B050-672118581EBB}"/>
              </a:ext>
            </a:extLst>
          </p:cNvPr>
          <p:cNvSpPr>
            <a:spLocks noGrp="1"/>
          </p:cNvSpPr>
          <p:nvPr>
            <p:ph type="title"/>
          </p:nvPr>
        </p:nvSpPr>
        <p:spPr/>
        <p:txBody>
          <a:bodyPr/>
          <a:lstStyle/>
          <a:p>
            <a:r>
              <a:rPr lang="en-US" dirty="0"/>
              <a:t>Neuromuscular/Restrictive Chest Wall:  Hypercapnia Management</a:t>
            </a:r>
          </a:p>
        </p:txBody>
      </p:sp>
      <p:sp>
        <p:nvSpPr>
          <p:cNvPr id="3" name="Content Placeholder 2">
            <a:extLst>
              <a:ext uri="{FF2B5EF4-FFF2-40B4-BE49-F238E27FC236}">
                <a16:creationId xmlns:a16="http://schemas.microsoft.com/office/drawing/2014/main" id="{D6D1DA1D-1DDF-9D44-BF0D-66B3F643F775}"/>
              </a:ext>
            </a:extLst>
          </p:cNvPr>
          <p:cNvSpPr>
            <a:spLocks noGrp="1"/>
          </p:cNvSpPr>
          <p:nvPr>
            <p:ph idx="1"/>
          </p:nvPr>
        </p:nvSpPr>
        <p:spPr>
          <a:xfrm>
            <a:off x="495300" y="1927225"/>
            <a:ext cx="10515600" cy="4351338"/>
          </a:xfrm>
        </p:spPr>
        <p:txBody>
          <a:bodyPr/>
          <a:lstStyle/>
          <a:p>
            <a:pPr marL="0" indent="0">
              <a:buNone/>
            </a:pPr>
            <a:r>
              <a:rPr lang="en-US" dirty="0"/>
              <a:t>Included studies: 4 RCTs, n=173</a:t>
            </a:r>
          </a:p>
          <a:p>
            <a:pPr marL="0" indent="0">
              <a:buNone/>
            </a:pPr>
            <a:r>
              <a:rPr lang="en-US" dirty="0"/>
              <a:t>RR of death: 0.62 (95CI 0.42 – 0.91) </a:t>
            </a:r>
          </a:p>
          <a:p>
            <a:pPr marL="0" indent="0">
              <a:buNone/>
            </a:pPr>
            <a:r>
              <a:rPr lang="en-US" dirty="0"/>
              <a:t>Admission: 0.25 (95CI 0.08 – 0.82)</a:t>
            </a:r>
          </a:p>
          <a:p>
            <a:pPr marL="0" indent="0">
              <a:buNone/>
            </a:pPr>
            <a:r>
              <a:rPr lang="en-US" dirty="0"/>
              <a:t>Very low level of (empiric) evidence</a:t>
            </a:r>
          </a:p>
          <a:p>
            <a:endParaRPr lang="en-US" dirty="0"/>
          </a:p>
        </p:txBody>
      </p:sp>
      <p:pic>
        <p:nvPicPr>
          <p:cNvPr id="3074" name="Picture 2">
            <a:extLst>
              <a:ext uri="{FF2B5EF4-FFF2-40B4-BE49-F238E27FC236}">
                <a16:creationId xmlns:a16="http://schemas.microsoft.com/office/drawing/2014/main" id="{84A4EC90-694A-5EBD-CCDE-CD8B8B8C7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4194175"/>
            <a:ext cx="718820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gure">
            <a:extLst>
              <a:ext uri="{FF2B5EF4-FFF2-40B4-BE49-F238E27FC236}">
                <a16:creationId xmlns:a16="http://schemas.microsoft.com/office/drawing/2014/main" id="{C5825E53-A4DB-93BF-75D8-6A6E598FE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352" y="2227261"/>
            <a:ext cx="3911348" cy="313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80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B70E-0EA2-E344-972E-CC99152ABAEE}"/>
              </a:ext>
            </a:extLst>
          </p:cNvPr>
          <p:cNvSpPr>
            <a:spLocks noGrp="1"/>
          </p:cNvSpPr>
          <p:nvPr>
            <p:ph type="title"/>
          </p:nvPr>
        </p:nvSpPr>
        <p:spPr/>
        <p:txBody>
          <a:bodyPr/>
          <a:lstStyle/>
          <a:p>
            <a:r>
              <a:rPr lang="en-US" dirty="0"/>
              <a:t>Neuromuscular hypoventilation</a:t>
            </a:r>
          </a:p>
        </p:txBody>
      </p:sp>
      <p:sp>
        <p:nvSpPr>
          <p:cNvPr id="3" name="Content Placeholder 2">
            <a:extLst>
              <a:ext uri="{FF2B5EF4-FFF2-40B4-BE49-F238E27FC236}">
                <a16:creationId xmlns:a16="http://schemas.microsoft.com/office/drawing/2014/main" id="{3CC2D8FD-A5E6-3A41-9D71-684C8BE00CFB}"/>
              </a:ext>
            </a:extLst>
          </p:cNvPr>
          <p:cNvSpPr>
            <a:spLocks noGrp="1"/>
          </p:cNvSpPr>
          <p:nvPr>
            <p:ph idx="1"/>
          </p:nvPr>
        </p:nvSpPr>
        <p:spPr/>
        <p:txBody>
          <a:bodyPr/>
          <a:lstStyle/>
          <a:p>
            <a:r>
              <a:rPr lang="en-US" dirty="0"/>
              <a:t>First occurs during REM sleep (lowest drive and muscle paralysis)- Base excess of 4 </a:t>
            </a:r>
            <a:r>
              <a:rPr lang="en-US" dirty="0" err="1"/>
              <a:t>mEq</a:t>
            </a:r>
            <a:r>
              <a:rPr lang="en-US" dirty="0"/>
              <a:t> correlates.  - can be tested at home with ET CO2. For progressive conditions, often predates awake failure by years.</a:t>
            </a:r>
          </a:p>
          <a:p>
            <a:pPr lvl="1"/>
            <a:r>
              <a:rPr lang="en-US" dirty="0"/>
              <a:t>Can lead to blunted ventilatory responses in the day (perhaps predisposing to exacerbations, even beyond steady state failure)</a:t>
            </a:r>
          </a:p>
          <a:p>
            <a:r>
              <a:rPr lang="en-US" dirty="0"/>
              <a:t>NPPV likely improves survival in ALS</a:t>
            </a:r>
          </a:p>
          <a:p>
            <a:r>
              <a:rPr lang="en-US" dirty="0"/>
              <a:t>Unlikely to resolve after ‘acute presentation’</a:t>
            </a:r>
          </a:p>
          <a:p>
            <a:r>
              <a:rPr lang="en-US" dirty="0"/>
              <a:t>https://</a:t>
            </a:r>
            <a:r>
              <a:rPr lang="en-US" dirty="0" err="1"/>
              <a:t>www.atsjournals.org</a:t>
            </a:r>
            <a:r>
              <a:rPr lang="en-US" dirty="0"/>
              <a:t>/</a:t>
            </a:r>
            <a:r>
              <a:rPr lang="en-US" dirty="0" err="1"/>
              <a:t>doi</a:t>
            </a:r>
            <a:r>
              <a:rPr lang="en-US" dirty="0"/>
              <a:t>/10.1164/rccm.201210-1804CI</a:t>
            </a:r>
          </a:p>
        </p:txBody>
      </p:sp>
    </p:spTree>
    <p:extLst>
      <p:ext uri="{BB962C8B-B14F-4D97-AF65-F5344CB8AC3E}">
        <p14:creationId xmlns:p14="http://schemas.microsoft.com/office/powerpoint/2010/main" val="71582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3A1A-DEAE-3D44-BE57-DE89AF5CCCFB}"/>
              </a:ext>
            </a:extLst>
          </p:cNvPr>
          <p:cNvSpPr>
            <a:spLocks noGrp="1"/>
          </p:cNvSpPr>
          <p:nvPr>
            <p:ph type="title"/>
          </p:nvPr>
        </p:nvSpPr>
        <p:spPr/>
        <p:txBody>
          <a:bodyPr/>
          <a:lstStyle/>
          <a:p>
            <a:r>
              <a:rPr lang="en-US" dirty="0"/>
              <a:t>Neuromuscular disease</a:t>
            </a:r>
          </a:p>
        </p:txBody>
      </p:sp>
      <p:sp>
        <p:nvSpPr>
          <p:cNvPr id="3" name="Content Placeholder 2">
            <a:extLst>
              <a:ext uri="{FF2B5EF4-FFF2-40B4-BE49-F238E27FC236}">
                <a16:creationId xmlns:a16="http://schemas.microsoft.com/office/drawing/2014/main" id="{5725C2FC-0ECA-D541-BC8C-38EF312C3DD6}"/>
              </a:ext>
            </a:extLst>
          </p:cNvPr>
          <p:cNvSpPr>
            <a:spLocks noGrp="1"/>
          </p:cNvSpPr>
          <p:nvPr>
            <p:ph idx="1"/>
          </p:nvPr>
        </p:nvSpPr>
        <p:spPr>
          <a:xfrm>
            <a:off x="838200" y="1825625"/>
            <a:ext cx="5889279" cy="4351338"/>
          </a:xfrm>
        </p:spPr>
        <p:txBody>
          <a:bodyPr>
            <a:normAutofit fontScale="70000" lnSpcReduction="20000"/>
          </a:bodyPr>
          <a:lstStyle/>
          <a:p>
            <a:r>
              <a:rPr lang="en-US" dirty="0"/>
              <a:t>Corticospinal tracts connect resp centers to spinal motor neurons – ventilatory drive problems when abnormal.</a:t>
            </a:r>
          </a:p>
          <a:p>
            <a:r>
              <a:rPr lang="en-US" dirty="0"/>
              <a:t>MS – ventilation control problems and bulbar </a:t>
            </a:r>
            <a:r>
              <a:rPr lang="en-US" dirty="0" err="1"/>
              <a:t>sx</a:t>
            </a:r>
            <a:r>
              <a:rPr lang="en-US" dirty="0"/>
              <a:t> -&gt; aspiration</a:t>
            </a:r>
          </a:p>
          <a:p>
            <a:r>
              <a:rPr lang="en-US" dirty="0"/>
              <a:t>SCI  - https://</a:t>
            </a:r>
            <a:r>
              <a:rPr lang="en-US" dirty="0" err="1"/>
              <a:t>breathe.ersjournals.com</a:t>
            </a:r>
            <a:r>
              <a:rPr lang="en-US" dirty="0"/>
              <a:t>/content/12/4/328.short</a:t>
            </a:r>
          </a:p>
          <a:p>
            <a:r>
              <a:rPr lang="en-US" dirty="0"/>
              <a:t>ALS – NPPV suggested when FVC &lt;50% </a:t>
            </a:r>
            <a:r>
              <a:rPr lang="en-US" dirty="0" err="1"/>
              <a:t>pred</a:t>
            </a:r>
            <a:r>
              <a:rPr lang="en-US" dirty="0"/>
              <a:t>, MIP &lt; -60, SNIP less than 40, or sleep disordered breathing identified.</a:t>
            </a:r>
          </a:p>
          <a:p>
            <a:r>
              <a:rPr lang="en-US" dirty="0" err="1"/>
              <a:t>Dipharagmatic</a:t>
            </a:r>
            <a:r>
              <a:rPr lang="en-US" dirty="0"/>
              <a:t> </a:t>
            </a:r>
            <a:r>
              <a:rPr lang="en-US" dirty="0" err="1"/>
              <a:t>dsfxn</a:t>
            </a:r>
            <a:r>
              <a:rPr lang="en-US" dirty="0"/>
              <a:t> – neuropathic, myopathic, or metabolic.</a:t>
            </a:r>
          </a:p>
          <a:p>
            <a:r>
              <a:rPr lang="en-US" dirty="0"/>
              <a:t>Duchenne/Becker/Myotonic Dystrophy – muscle weakness.</a:t>
            </a:r>
          </a:p>
          <a:p>
            <a:r>
              <a:rPr lang="en-US" dirty="0"/>
              <a:t>Graphic from: Geneva area NIV </a:t>
            </a:r>
            <a:r>
              <a:rPr lang="en-US" dirty="0" err="1"/>
              <a:t>initation</a:t>
            </a:r>
            <a:r>
              <a:rPr lang="en-US" dirty="0"/>
              <a:t> prev. CHEST</a:t>
            </a:r>
          </a:p>
        </p:txBody>
      </p:sp>
      <p:pic>
        <p:nvPicPr>
          <p:cNvPr id="5" name="Picture 4" descr="Table&#10;&#10;Description automatically generated">
            <a:extLst>
              <a:ext uri="{FF2B5EF4-FFF2-40B4-BE49-F238E27FC236}">
                <a16:creationId xmlns:a16="http://schemas.microsoft.com/office/drawing/2014/main" id="{474BE1C9-AC6A-1644-9A08-7E20BB21EB91}"/>
              </a:ext>
            </a:extLst>
          </p:cNvPr>
          <p:cNvPicPr>
            <a:picLocks noChangeAspect="1"/>
          </p:cNvPicPr>
          <p:nvPr/>
        </p:nvPicPr>
        <p:blipFill>
          <a:blip r:embed="rId3"/>
          <a:stretch>
            <a:fillRect/>
          </a:stretch>
        </p:blipFill>
        <p:spPr>
          <a:xfrm>
            <a:off x="6727479" y="1346661"/>
            <a:ext cx="5464521" cy="4663440"/>
          </a:xfrm>
          <a:prstGeom prst="rect">
            <a:avLst/>
          </a:prstGeom>
        </p:spPr>
      </p:pic>
    </p:spTree>
    <p:extLst>
      <p:ext uri="{BB962C8B-B14F-4D97-AF65-F5344CB8AC3E}">
        <p14:creationId xmlns:p14="http://schemas.microsoft.com/office/powerpoint/2010/main" val="155613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E488-15A7-524E-A6F7-A13F901CE8DE}"/>
              </a:ext>
            </a:extLst>
          </p:cNvPr>
          <p:cNvSpPr>
            <a:spLocks noGrp="1"/>
          </p:cNvSpPr>
          <p:nvPr>
            <p:ph type="title"/>
          </p:nvPr>
        </p:nvSpPr>
        <p:spPr/>
        <p:txBody>
          <a:bodyPr/>
          <a:lstStyle/>
          <a:p>
            <a:r>
              <a:rPr lang="en-US" dirty="0"/>
              <a:t>OIRD</a:t>
            </a:r>
          </a:p>
        </p:txBody>
      </p:sp>
      <p:sp>
        <p:nvSpPr>
          <p:cNvPr id="3" name="Content Placeholder 2">
            <a:extLst>
              <a:ext uri="{FF2B5EF4-FFF2-40B4-BE49-F238E27FC236}">
                <a16:creationId xmlns:a16="http://schemas.microsoft.com/office/drawing/2014/main" id="{9909E123-8BF1-B742-8F9F-B8C438E21013}"/>
              </a:ext>
            </a:extLst>
          </p:cNvPr>
          <p:cNvSpPr>
            <a:spLocks noGrp="1"/>
          </p:cNvSpPr>
          <p:nvPr>
            <p:ph idx="1"/>
          </p:nvPr>
        </p:nvSpPr>
        <p:spPr>
          <a:xfrm>
            <a:off x="838200" y="1825625"/>
            <a:ext cx="4548447" cy="4351338"/>
          </a:xfrm>
        </p:spPr>
        <p:txBody>
          <a:bodyPr/>
          <a:lstStyle/>
          <a:p>
            <a:r>
              <a:rPr lang="en-US" dirty="0"/>
              <a:t>the substantial variability in the observed respiratory effects of opioids in patients with OSA (</a:t>
            </a:r>
            <a:r>
              <a:rPr lang="en-US" dirty="0">
                <a:hlinkClick r:id="rId3"/>
              </a:rPr>
              <a:t>61</a:t>
            </a:r>
            <a:r>
              <a:rPr lang="en-US" dirty="0"/>
              <a:t>–</a:t>
            </a:r>
            <a:r>
              <a:rPr lang="en-US" dirty="0">
                <a:hlinkClick r:id="rId3"/>
              </a:rPr>
              <a:t>64</a:t>
            </a:r>
            <a:r>
              <a:rPr lang="en-US" dirty="0"/>
              <a:t>), where both harmful (</a:t>
            </a:r>
            <a:r>
              <a:rPr lang="en-US" dirty="0">
                <a:hlinkClick r:id="rId3"/>
              </a:rPr>
              <a:t>62</a:t>
            </a:r>
            <a:r>
              <a:rPr lang="en-US" dirty="0"/>
              <a:t>) and beneficial (</a:t>
            </a:r>
            <a:r>
              <a:rPr lang="en-US" dirty="0">
                <a:hlinkClick r:id="rId3"/>
              </a:rPr>
              <a:t>63</a:t>
            </a:r>
            <a:r>
              <a:rPr lang="en-US" dirty="0"/>
              <a:t>) effects on apnea severity during sleep have been demonstrated </a:t>
            </a:r>
          </a:p>
        </p:txBody>
      </p:sp>
    </p:spTree>
    <p:extLst>
      <p:ext uri="{BB962C8B-B14F-4D97-AF65-F5344CB8AC3E}">
        <p14:creationId xmlns:p14="http://schemas.microsoft.com/office/powerpoint/2010/main" val="104127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FA6D-6BA0-294C-9D4C-73AC1683198B}"/>
              </a:ext>
            </a:extLst>
          </p:cNvPr>
          <p:cNvSpPr>
            <a:spLocks noGrp="1"/>
          </p:cNvSpPr>
          <p:nvPr>
            <p:ph type="title"/>
          </p:nvPr>
        </p:nvSpPr>
        <p:spPr/>
        <p:txBody>
          <a:bodyPr>
            <a:normAutofit/>
          </a:bodyPr>
          <a:lstStyle/>
          <a:p>
            <a:r>
              <a:rPr lang="en-US" dirty="0"/>
              <a:t>Opiates?</a:t>
            </a:r>
          </a:p>
        </p:txBody>
      </p:sp>
      <p:sp>
        <p:nvSpPr>
          <p:cNvPr id="3" name="Content Placeholder 2">
            <a:extLst>
              <a:ext uri="{FF2B5EF4-FFF2-40B4-BE49-F238E27FC236}">
                <a16:creationId xmlns:a16="http://schemas.microsoft.com/office/drawing/2014/main" id="{A0851211-ADC7-7C40-902E-9BC22F499EC0}"/>
              </a:ext>
            </a:extLst>
          </p:cNvPr>
          <p:cNvSpPr>
            <a:spLocks noGrp="1"/>
          </p:cNvSpPr>
          <p:nvPr>
            <p:ph idx="1"/>
          </p:nvPr>
        </p:nvSpPr>
        <p:spPr>
          <a:xfrm>
            <a:off x="5241191" y="1253331"/>
            <a:ext cx="3022600" cy="4351338"/>
          </a:xfrm>
        </p:spPr>
        <p:txBody>
          <a:bodyPr>
            <a:normAutofit/>
          </a:bodyPr>
          <a:lstStyle/>
          <a:p>
            <a:pPr marL="0" indent="0">
              <a:buNone/>
            </a:pPr>
            <a:r>
              <a:rPr lang="en-US" dirty="0"/>
              <a:t>Respiratory pattern abnormalities: </a:t>
            </a:r>
          </a:p>
          <a:p>
            <a:pPr marL="0" indent="0">
              <a:buNone/>
            </a:pPr>
            <a:r>
              <a:rPr lang="en-US" dirty="0"/>
              <a:t>- Frailty of the control center</a:t>
            </a:r>
          </a:p>
          <a:p>
            <a:endParaRPr lang="en-US" dirty="0"/>
          </a:p>
          <a:p>
            <a:pPr marL="0" indent="0">
              <a:buNone/>
            </a:pPr>
            <a:endParaRPr lang="en-US" dirty="0"/>
          </a:p>
        </p:txBody>
      </p:sp>
      <p:pic>
        <p:nvPicPr>
          <p:cNvPr id="5" name="Picture 4">
            <a:extLst>
              <a:ext uri="{FF2B5EF4-FFF2-40B4-BE49-F238E27FC236}">
                <a16:creationId xmlns:a16="http://schemas.microsoft.com/office/drawing/2014/main" id="{CB8F6689-049B-2C6E-6072-AD7CCF8DE6B2}"/>
              </a:ext>
            </a:extLst>
          </p:cNvPr>
          <p:cNvPicPr>
            <a:picLocks noChangeAspect="1"/>
          </p:cNvPicPr>
          <p:nvPr/>
        </p:nvPicPr>
        <p:blipFill>
          <a:blip r:embed="rId3"/>
          <a:stretch>
            <a:fillRect/>
          </a:stretch>
        </p:blipFill>
        <p:spPr>
          <a:xfrm>
            <a:off x="436835" y="1393676"/>
            <a:ext cx="4503113" cy="2440283"/>
          </a:xfrm>
          <a:prstGeom prst="rect">
            <a:avLst/>
          </a:prstGeom>
        </p:spPr>
      </p:pic>
      <p:pic>
        <p:nvPicPr>
          <p:cNvPr id="4" name="Picture 3">
            <a:extLst>
              <a:ext uri="{FF2B5EF4-FFF2-40B4-BE49-F238E27FC236}">
                <a16:creationId xmlns:a16="http://schemas.microsoft.com/office/drawing/2014/main" id="{1AFD8958-22ED-8842-B36D-D7D177694788}"/>
              </a:ext>
            </a:extLst>
          </p:cNvPr>
          <p:cNvPicPr>
            <a:picLocks noChangeAspect="1"/>
          </p:cNvPicPr>
          <p:nvPr/>
        </p:nvPicPr>
        <p:blipFill>
          <a:blip r:embed="rId4"/>
          <a:stretch>
            <a:fillRect/>
          </a:stretch>
        </p:blipFill>
        <p:spPr>
          <a:xfrm>
            <a:off x="135592" y="2506662"/>
            <a:ext cx="5193020" cy="4351338"/>
          </a:xfrm>
          <a:prstGeom prst="rect">
            <a:avLst/>
          </a:prstGeom>
        </p:spPr>
      </p:pic>
      <p:pic>
        <p:nvPicPr>
          <p:cNvPr id="6" name="Main graphic">
            <a:extLst>
              <a:ext uri="{FF2B5EF4-FFF2-40B4-BE49-F238E27FC236}">
                <a16:creationId xmlns:a16="http://schemas.microsoft.com/office/drawing/2014/main" id="{CE3BA0C6-8BE2-7B1D-F300-43A15FBC9ABE}"/>
              </a:ext>
            </a:extLst>
          </p:cNvPr>
          <p:cNvPicPr/>
          <p:nvPr/>
        </p:nvPicPr>
        <p:blipFill>
          <a:blip r:embed="rId5"/>
          <a:stretch/>
        </p:blipFill>
        <p:spPr>
          <a:xfrm>
            <a:off x="8892478" y="2805408"/>
            <a:ext cx="2862687" cy="3771066"/>
          </a:xfrm>
          <a:prstGeom prst="rect">
            <a:avLst/>
          </a:prstGeom>
          <a:ln>
            <a:noFill/>
          </a:ln>
        </p:spPr>
      </p:pic>
    </p:spTree>
    <p:extLst>
      <p:ext uri="{BB962C8B-B14F-4D97-AF65-F5344CB8AC3E}">
        <p14:creationId xmlns:p14="http://schemas.microsoft.com/office/powerpoint/2010/main" val="3751792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7EB7-32DE-804F-A701-4D4156119072}"/>
              </a:ext>
            </a:extLst>
          </p:cNvPr>
          <p:cNvSpPr>
            <a:spLocks noGrp="1"/>
          </p:cNvSpPr>
          <p:nvPr>
            <p:ph type="title"/>
          </p:nvPr>
        </p:nvSpPr>
        <p:spPr/>
        <p:txBody>
          <a:bodyPr/>
          <a:lstStyle/>
          <a:p>
            <a:r>
              <a:rPr lang="en-US" b="1" dirty="0"/>
              <a:t>PubMed: </a:t>
            </a:r>
            <a:r>
              <a:rPr lang="en-US" dirty="0">
                <a:hlinkClick r:id="rId3"/>
              </a:rPr>
              <a:t>31184503</a:t>
            </a:r>
            <a:endParaRPr lang="en-US" dirty="0"/>
          </a:p>
        </p:txBody>
      </p:sp>
      <p:sp>
        <p:nvSpPr>
          <p:cNvPr id="3" name="Content Placeholder 2">
            <a:extLst>
              <a:ext uri="{FF2B5EF4-FFF2-40B4-BE49-F238E27FC236}">
                <a16:creationId xmlns:a16="http://schemas.microsoft.com/office/drawing/2014/main" id="{1122D49F-0181-A143-8967-D0C99561DC33}"/>
              </a:ext>
            </a:extLst>
          </p:cNvPr>
          <p:cNvSpPr>
            <a:spLocks noGrp="1"/>
          </p:cNvSpPr>
          <p:nvPr>
            <p:ph idx="1"/>
          </p:nvPr>
        </p:nvSpPr>
        <p:spPr/>
        <p:txBody>
          <a:bodyPr/>
          <a:lstStyle/>
          <a:p>
            <a:r>
              <a:rPr lang="en-US" dirty="0">
                <a:hlinkClick r:id="rId4"/>
              </a:rPr>
              <a:t>https://www.atsjournals.org/doi/10.1513/AnnalsATS.201902-100OC</a:t>
            </a:r>
            <a:endParaRPr lang="en-US" dirty="0"/>
          </a:p>
          <a:p>
            <a:r>
              <a:rPr lang="en-US" b="1" dirty="0"/>
              <a:t>Conclusions:</a:t>
            </a:r>
            <a:r>
              <a:rPr lang="en-US" dirty="0"/>
              <a:t> In adults admitted with acute heart failure and found to be at high risk of SDB, opiate use in the hospital was highly prevalent and was associated with a greater likelihood of escalation of care</a:t>
            </a:r>
          </a:p>
        </p:txBody>
      </p:sp>
    </p:spTree>
    <p:extLst>
      <p:ext uri="{BB962C8B-B14F-4D97-AF65-F5344CB8AC3E}">
        <p14:creationId xmlns:p14="http://schemas.microsoft.com/office/powerpoint/2010/main" val="180799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36FC-9821-5A3D-BE01-64C7EADFF0A1}"/>
              </a:ext>
            </a:extLst>
          </p:cNvPr>
          <p:cNvSpPr>
            <a:spLocks noGrp="1"/>
          </p:cNvSpPr>
          <p:nvPr>
            <p:ph type="title"/>
          </p:nvPr>
        </p:nvSpPr>
        <p:spPr/>
        <p:txBody>
          <a:bodyPr/>
          <a:lstStyle/>
          <a:p>
            <a:r>
              <a:rPr lang="en-US" dirty="0"/>
              <a:t>Summary of physiology</a:t>
            </a:r>
          </a:p>
        </p:txBody>
      </p:sp>
      <p:sp>
        <p:nvSpPr>
          <p:cNvPr id="3" name="Content Placeholder 2">
            <a:extLst>
              <a:ext uri="{FF2B5EF4-FFF2-40B4-BE49-F238E27FC236}">
                <a16:creationId xmlns:a16="http://schemas.microsoft.com/office/drawing/2014/main" id="{B047740C-112A-7256-FE26-9FCBE5CAC9EF}"/>
              </a:ext>
            </a:extLst>
          </p:cNvPr>
          <p:cNvSpPr>
            <a:spLocks noGrp="1"/>
          </p:cNvSpPr>
          <p:nvPr>
            <p:ph idx="1"/>
          </p:nvPr>
        </p:nvSpPr>
        <p:spPr/>
        <p:txBody>
          <a:bodyPr>
            <a:normAutofit/>
          </a:bodyPr>
          <a:lstStyle/>
          <a:p>
            <a:r>
              <a:rPr lang="en-US" dirty="0"/>
              <a:t>Patients with hypercapnic respiratory failure generally have ‘frail’ respiratory systems with respect to CO2 homeostasis</a:t>
            </a:r>
          </a:p>
          <a:p>
            <a:r>
              <a:rPr lang="en-US" dirty="0"/>
              <a:t>There will be a larger increase in PaCO2 for the same absolute change in ventilation in patients with hypercapnia. </a:t>
            </a:r>
          </a:p>
          <a:p>
            <a:r>
              <a:rPr lang="en-US" dirty="0"/>
              <a:t>In UT, we catch this earlier due to elevation and SpO2 monitoring</a:t>
            </a:r>
          </a:p>
          <a:p>
            <a:endParaRPr lang="en-US" dirty="0"/>
          </a:p>
          <a:p>
            <a:pPr marL="0" indent="0" algn="ctr">
              <a:buNone/>
            </a:pPr>
            <a:r>
              <a:rPr lang="en-US" b="1" dirty="0"/>
              <a:t>Patients with hypercapnia are prone to recurrent exacerbations</a:t>
            </a:r>
          </a:p>
        </p:txBody>
      </p:sp>
    </p:spTree>
    <p:extLst>
      <p:ext uri="{BB962C8B-B14F-4D97-AF65-F5344CB8AC3E}">
        <p14:creationId xmlns:p14="http://schemas.microsoft.com/office/powerpoint/2010/main" val="26175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2271-2E27-A84F-AE75-AD86D06E839B}"/>
              </a:ext>
            </a:extLst>
          </p:cNvPr>
          <p:cNvSpPr>
            <a:spLocks noGrp="1"/>
          </p:cNvSpPr>
          <p:nvPr>
            <p:ph type="title"/>
          </p:nvPr>
        </p:nvSpPr>
        <p:spPr/>
        <p:txBody>
          <a:bodyPr>
            <a:normAutofit/>
          </a:bodyPr>
          <a:lstStyle/>
          <a:p>
            <a:r>
              <a:rPr lang="en-US" sz="2000" dirty="0"/>
              <a:t>Pathogenesis of obstructive sleep apnea in individuals with the COPD + OSA Overlap syndrome versus OSA alone</a:t>
            </a:r>
            <a:br>
              <a:rPr lang="en-US" sz="2000" dirty="0"/>
            </a:br>
            <a:r>
              <a:rPr lang="en-US" sz="2000" dirty="0"/>
              <a:t>Physiological Reports. 2020;8:e14371. </a:t>
            </a:r>
            <a:br>
              <a:rPr lang="en-US" sz="2000" dirty="0"/>
            </a:br>
            <a:r>
              <a:rPr lang="en-US" sz="2000" dirty="0"/>
              <a:t>https://</a:t>
            </a:r>
            <a:r>
              <a:rPr lang="en-US" sz="2000" dirty="0" err="1"/>
              <a:t>doi.org</a:t>
            </a:r>
            <a:r>
              <a:rPr lang="en-US" sz="2000" dirty="0"/>
              <a:t>/10.14814/phy2.14371</a:t>
            </a:r>
          </a:p>
        </p:txBody>
      </p:sp>
      <p:sp>
        <p:nvSpPr>
          <p:cNvPr id="3" name="Content Placeholder 2">
            <a:extLst>
              <a:ext uri="{FF2B5EF4-FFF2-40B4-BE49-F238E27FC236}">
                <a16:creationId xmlns:a16="http://schemas.microsoft.com/office/drawing/2014/main" id="{DA2E4F13-69F8-2E41-98F7-FB02D2BE630A}"/>
              </a:ext>
            </a:extLst>
          </p:cNvPr>
          <p:cNvSpPr>
            <a:spLocks noGrp="1"/>
          </p:cNvSpPr>
          <p:nvPr>
            <p:ph idx="1"/>
          </p:nvPr>
        </p:nvSpPr>
        <p:spPr/>
        <p:txBody>
          <a:bodyPr>
            <a:normAutofit fontScale="70000" lnSpcReduction="20000"/>
          </a:bodyPr>
          <a:lstStyle/>
          <a:p>
            <a:r>
              <a:rPr lang="en-US" dirty="0"/>
              <a:t>OSA pathogenicity: </a:t>
            </a:r>
          </a:p>
          <a:p>
            <a:pPr lvl="1"/>
            <a:r>
              <a:rPr lang="en-US" dirty="0"/>
              <a:t>Anatomic factors: upper airway collapsibility (may stiffen when lung is hyper-inflated, but emphysema loss of elastic recoil may lessen this – hard to know a priori)</a:t>
            </a:r>
          </a:p>
          <a:p>
            <a:pPr lvl="1"/>
            <a:r>
              <a:rPr lang="en-US" dirty="0"/>
              <a:t>Neurologic / Physiologic factors: upper airway muscle response (worsened by ICS? Smoking?), respiratory-related </a:t>
            </a:r>
            <a:r>
              <a:rPr lang="en-US" dirty="0" err="1"/>
              <a:t>arousability</a:t>
            </a:r>
            <a:r>
              <a:rPr lang="en-US" dirty="0"/>
              <a:t> from sleep (may be lower in OVS due to frequent awakenings in the absence of upper airway collapse), control of breathing (respiratory drive generally increased) </a:t>
            </a:r>
          </a:p>
          <a:p>
            <a:r>
              <a:rPr lang="en-US" dirty="0"/>
              <a:t>Matched OSA (n=15) to OVS (n=15; most with moderate obstruction) on gender, age, BMI.  Exclude: narcotics, sedatives, supp O2, recent exacerbation, BMI over 36, active smoking, heavy EtOH</a:t>
            </a:r>
          </a:p>
          <a:p>
            <a:r>
              <a:rPr lang="en-US" dirty="0"/>
              <a:t>PSG to determine </a:t>
            </a:r>
            <a:r>
              <a:rPr lang="en-US" dirty="0" err="1"/>
              <a:t>Veupnea</a:t>
            </a:r>
            <a:r>
              <a:rPr lang="en-US" dirty="0"/>
              <a:t>, </a:t>
            </a:r>
            <a:r>
              <a:rPr lang="en-US" dirty="0" err="1"/>
              <a:t>Vpassive</a:t>
            </a:r>
            <a:r>
              <a:rPr lang="en-US" dirty="0"/>
              <a:t> and </a:t>
            </a:r>
            <a:r>
              <a:rPr lang="en-US" dirty="0" err="1"/>
              <a:t>Pcrit</a:t>
            </a:r>
            <a:r>
              <a:rPr lang="en-US" dirty="0"/>
              <a:t>, </a:t>
            </a:r>
            <a:r>
              <a:rPr lang="en-US" dirty="0" err="1"/>
              <a:t>Varousal</a:t>
            </a:r>
            <a:r>
              <a:rPr lang="en-US" dirty="0"/>
              <a:t>/</a:t>
            </a:r>
            <a:r>
              <a:rPr lang="en-US" dirty="0" err="1"/>
              <a:t>ArTh</a:t>
            </a:r>
            <a:r>
              <a:rPr lang="en-US" dirty="0"/>
              <a:t>, Loop gain</a:t>
            </a:r>
          </a:p>
          <a:p>
            <a:r>
              <a:rPr lang="en-US" dirty="0"/>
              <a:t>“Consistent differences in key OSA traits were not observed between OVS and OSA alone.”. OVS: lower sleep efficiency, REM SpO2</a:t>
            </a:r>
          </a:p>
          <a:p>
            <a:r>
              <a:rPr lang="en-US" dirty="0"/>
              <a:t>Reduced upper airway response in those with air trapping; increased loop gain in those with worse airflow obstruction (contrary to </a:t>
            </a:r>
            <a:r>
              <a:rPr lang="en-US" dirty="0" err="1"/>
              <a:t>expection</a:t>
            </a:r>
            <a:r>
              <a:rPr lang="en-US" dirty="0"/>
              <a:t>; perhaps mediated by hypoxemia?). Somewhat lower arousal threshold – perhaps explains how hypercapnia can occur? </a:t>
            </a:r>
          </a:p>
          <a:p>
            <a:pPr lvl="1"/>
            <a:r>
              <a:rPr lang="en-US" dirty="0"/>
              <a:t>No difference in collapsibility: perhaps this is selection – if you have to have dx of OSA, then by definition the airway must be </a:t>
            </a:r>
            <a:r>
              <a:rPr lang="en-US" dirty="0" err="1"/>
              <a:t>collapsable</a:t>
            </a:r>
            <a:endParaRPr lang="en-US" dirty="0"/>
          </a:p>
        </p:txBody>
      </p:sp>
    </p:spTree>
    <p:extLst>
      <p:ext uri="{BB962C8B-B14F-4D97-AF65-F5344CB8AC3E}">
        <p14:creationId xmlns:p14="http://schemas.microsoft.com/office/powerpoint/2010/main" val="38053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13B-A37D-F341-A6D9-921228F52173}"/>
              </a:ext>
            </a:extLst>
          </p:cNvPr>
          <p:cNvSpPr>
            <a:spLocks noGrp="1"/>
          </p:cNvSpPr>
          <p:nvPr>
            <p:ph type="title"/>
          </p:nvPr>
        </p:nvSpPr>
        <p:spPr/>
        <p:txBody>
          <a:bodyPr/>
          <a:lstStyle/>
          <a:p>
            <a:r>
              <a:rPr lang="en-US" dirty="0"/>
              <a:t>Sufficient-Component Cause Model </a:t>
            </a:r>
          </a:p>
        </p:txBody>
      </p:sp>
      <p:sp>
        <p:nvSpPr>
          <p:cNvPr id="3" name="Content Placeholder 2">
            <a:extLst>
              <a:ext uri="{FF2B5EF4-FFF2-40B4-BE49-F238E27FC236}">
                <a16:creationId xmlns:a16="http://schemas.microsoft.com/office/drawing/2014/main" id="{87119FD8-647D-7940-9130-F78DD90A3823}"/>
              </a:ext>
            </a:extLst>
          </p:cNvPr>
          <p:cNvSpPr>
            <a:spLocks noGrp="1"/>
          </p:cNvSpPr>
          <p:nvPr>
            <p:ph idx="1"/>
          </p:nvPr>
        </p:nvSpPr>
        <p:spPr/>
        <p:txBody>
          <a:bodyPr/>
          <a:lstStyle/>
          <a:p>
            <a:r>
              <a:rPr lang="en-US" dirty="0"/>
              <a:t>Sufficient cause: a set of factors that will cause disease when present</a:t>
            </a:r>
          </a:p>
          <a:p>
            <a:r>
              <a:rPr lang="en-US" dirty="0"/>
              <a:t>Component cause: a factor that, if not present, no disease would occur</a:t>
            </a:r>
          </a:p>
          <a:p>
            <a:pPr lvl="1"/>
            <a:r>
              <a:rPr lang="en-US" dirty="0"/>
              <a:t>Necessary cause: in all sufficient cause sets, this component must be present</a:t>
            </a:r>
          </a:p>
        </p:txBody>
      </p:sp>
      <p:pic>
        <p:nvPicPr>
          <p:cNvPr id="4" name="Picture 3">
            <a:extLst>
              <a:ext uri="{FF2B5EF4-FFF2-40B4-BE49-F238E27FC236}">
                <a16:creationId xmlns:a16="http://schemas.microsoft.com/office/drawing/2014/main" id="{A272B0BF-8772-E84F-90C8-5A01312EAE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1746" y="3627605"/>
            <a:ext cx="6040582" cy="3077995"/>
          </a:xfrm>
          <a:prstGeom prst="rect">
            <a:avLst/>
          </a:prstGeom>
        </p:spPr>
      </p:pic>
      <p:sp>
        <p:nvSpPr>
          <p:cNvPr id="5" name="TextBox 4">
            <a:extLst>
              <a:ext uri="{FF2B5EF4-FFF2-40B4-BE49-F238E27FC236}">
                <a16:creationId xmlns:a16="http://schemas.microsoft.com/office/drawing/2014/main" id="{D524984C-736B-5E47-B723-D48583C887D4}"/>
              </a:ext>
            </a:extLst>
          </p:cNvPr>
          <p:cNvSpPr txBox="1"/>
          <p:nvPr/>
        </p:nvSpPr>
        <p:spPr>
          <a:xfrm>
            <a:off x="1170714" y="3885903"/>
            <a:ext cx="3276598" cy="369332"/>
          </a:xfrm>
          <a:prstGeom prst="rect">
            <a:avLst/>
          </a:prstGeom>
          <a:noFill/>
        </p:spPr>
        <p:txBody>
          <a:bodyPr wrap="square" rtlCol="0">
            <a:spAutoFit/>
          </a:bodyPr>
          <a:lstStyle/>
          <a:p>
            <a:r>
              <a:rPr lang="en-US" dirty="0"/>
              <a:t>3 Different Sufficient Causes</a:t>
            </a:r>
          </a:p>
        </p:txBody>
      </p:sp>
      <p:sp>
        <p:nvSpPr>
          <p:cNvPr id="6" name="TextBox 5">
            <a:extLst>
              <a:ext uri="{FF2B5EF4-FFF2-40B4-BE49-F238E27FC236}">
                <a16:creationId xmlns:a16="http://schemas.microsoft.com/office/drawing/2014/main" id="{875E8274-2B94-A841-85A6-1A7448287F93}"/>
              </a:ext>
            </a:extLst>
          </p:cNvPr>
          <p:cNvSpPr txBox="1"/>
          <p:nvPr/>
        </p:nvSpPr>
        <p:spPr>
          <a:xfrm>
            <a:off x="8499765" y="5805912"/>
            <a:ext cx="3276598" cy="369332"/>
          </a:xfrm>
          <a:prstGeom prst="rect">
            <a:avLst/>
          </a:prstGeom>
          <a:noFill/>
        </p:spPr>
        <p:txBody>
          <a:bodyPr wrap="square" rtlCol="0">
            <a:spAutoFit/>
          </a:bodyPr>
          <a:lstStyle/>
          <a:p>
            <a:r>
              <a:rPr lang="en-US" dirty="0"/>
              <a:t>A – J = Component Cause</a:t>
            </a:r>
          </a:p>
        </p:txBody>
      </p:sp>
      <p:sp>
        <p:nvSpPr>
          <p:cNvPr id="7" name="TextBox 6">
            <a:extLst>
              <a:ext uri="{FF2B5EF4-FFF2-40B4-BE49-F238E27FC236}">
                <a16:creationId xmlns:a16="http://schemas.microsoft.com/office/drawing/2014/main" id="{11A328C1-5579-E549-B242-0C600299F5FA}"/>
              </a:ext>
            </a:extLst>
          </p:cNvPr>
          <p:cNvSpPr txBox="1"/>
          <p:nvPr/>
        </p:nvSpPr>
        <p:spPr>
          <a:xfrm>
            <a:off x="8704116" y="4540175"/>
            <a:ext cx="3276598" cy="369332"/>
          </a:xfrm>
          <a:prstGeom prst="rect">
            <a:avLst/>
          </a:prstGeom>
          <a:noFill/>
        </p:spPr>
        <p:txBody>
          <a:bodyPr wrap="square" rtlCol="0">
            <a:spAutoFit/>
          </a:bodyPr>
          <a:lstStyle/>
          <a:p>
            <a:r>
              <a:rPr lang="en-US" dirty="0"/>
              <a:t>A = Necessary Cause</a:t>
            </a:r>
          </a:p>
        </p:txBody>
      </p:sp>
    </p:spTree>
    <p:extLst>
      <p:ext uri="{BB962C8B-B14F-4D97-AF65-F5344CB8AC3E}">
        <p14:creationId xmlns:p14="http://schemas.microsoft.com/office/powerpoint/2010/main" val="308860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3B80-51C6-C144-BF29-F44E11C64C50}"/>
              </a:ext>
            </a:extLst>
          </p:cNvPr>
          <p:cNvSpPr>
            <a:spLocks noGrp="1"/>
          </p:cNvSpPr>
          <p:nvPr>
            <p:ph type="title"/>
          </p:nvPr>
        </p:nvSpPr>
        <p:spPr/>
        <p:txBody>
          <a:bodyPr/>
          <a:lstStyle/>
          <a:p>
            <a:r>
              <a:rPr lang="en-US" dirty="0"/>
              <a:t>Resolution after exacerbation</a:t>
            </a:r>
          </a:p>
        </p:txBody>
      </p:sp>
      <p:sp>
        <p:nvSpPr>
          <p:cNvPr id="3" name="Content Placeholder 2">
            <a:extLst>
              <a:ext uri="{FF2B5EF4-FFF2-40B4-BE49-F238E27FC236}">
                <a16:creationId xmlns:a16="http://schemas.microsoft.com/office/drawing/2014/main" id="{5B4D9F3F-92B1-EB4B-88F7-8B1494CFC28A}"/>
              </a:ext>
            </a:extLst>
          </p:cNvPr>
          <p:cNvSpPr>
            <a:spLocks noGrp="1"/>
          </p:cNvSpPr>
          <p:nvPr>
            <p:ph idx="1"/>
          </p:nvPr>
        </p:nvSpPr>
        <p:spPr/>
        <p:txBody>
          <a:bodyPr/>
          <a:lstStyle/>
          <a:p>
            <a:r>
              <a:rPr lang="en-US" dirty="0"/>
              <a:t>“To date, no studies have directly examined the timing of resolution of hypercapnia after an acute exacerbation to determine optimal timing of initiation of long-term NIV: </a:t>
            </a:r>
            <a:r>
              <a:rPr lang="en-US" u="sng" dirty="0">
                <a:hlinkClick r:id="rId3"/>
              </a:rPr>
              <a:t>https://www.atsjournals.org/doi/full/10.1513/AnnalsATS.202009-1171AG</a:t>
            </a:r>
            <a:r>
              <a:rPr lang="en-US" dirty="0"/>
              <a:t> . Could you send people out with capnography monitors (e.g. when they leave to the floor) to clarify this trajectory?</a:t>
            </a: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3AEFD0A2-29AB-7345-ABAC-FFEB99593EA6}"/>
              </a:ext>
            </a:extLst>
          </p:cNvPr>
          <p:cNvPicPr>
            <a:picLocks noChangeAspect="1"/>
          </p:cNvPicPr>
          <p:nvPr/>
        </p:nvPicPr>
        <p:blipFill>
          <a:blip r:embed="rId4"/>
          <a:stretch>
            <a:fillRect/>
          </a:stretch>
        </p:blipFill>
        <p:spPr>
          <a:xfrm>
            <a:off x="1413163" y="4355812"/>
            <a:ext cx="8866909" cy="2502188"/>
          </a:xfrm>
          <a:prstGeom prst="rect">
            <a:avLst/>
          </a:prstGeom>
        </p:spPr>
      </p:pic>
      <p:pic>
        <p:nvPicPr>
          <p:cNvPr id="4" name="Picture 3">
            <a:extLst>
              <a:ext uri="{FF2B5EF4-FFF2-40B4-BE49-F238E27FC236}">
                <a16:creationId xmlns:a16="http://schemas.microsoft.com/office/drawing/2014/main" id="{994BEFC2-3EED-AA5F-01BA-658568032710}"/>
              </a:ext>
            </a:extLst>
          </p:cNvPr>
          <p:cNvPicPr>
            <a:picLocks noChangeAspect="1"/>
          </p:cNvPicPr>
          <p:nvPr/>
        </p:nvPicPr>
        <p:blipFill>
          <a:blip r:embed="rId5"/>
          <a:stretch>
            <a:fillRect/>
          </a:stretch>
        </p:blipFill>
        <p:spPr>
          <a:xfrm>
            <a:off x="2209800" y="2512149"/>
            <a:ext cx="7772400" cy="1833702"/>
          </a:xfrm>
          <a:prstGeom prst="rect">
            <a:avLst/>
          </a:prstGeom>
        </p:spPr>
      </p:pic>
    </p:spTree>
    <p:extLst>
      <p:ext uri="{BB962C8B-B14F-4D97-AF65-F5344CB8AC3E}">
        <p14:creationId xmlns:p14="http://schemas.microsoft.com/office/powerpoint/2010/main" val="160863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1A0A-EE78-C446-9751-4E564E8F5DF8}"/>
              </a:ext>
            </a:extLst>
          </p:cNvPr>
          <p:cNvSpPr>
            <a:spLocks noGrp="1"/>
          </p:cNvSpPr>
          <p:nvPr>
            <p:ph type="title"/>
          </p:nvPr>
        </p:nvSpPr>
        <p:spPr/>
        <p:txBody>
          <a:bodyPr/>
          <a:lstStyle/>
          <a:p>
            <a:r>
              <a:rPr lang="en-US" dirty="0" err="1"/>
              <a:t>Kohnlein</a:t>
            </a:r>
            <a:r>
              <a:rPr lang="en-US" dirty="0"/>
              <a:t> RCT</a:t>
            </a:r>
          </a:p>
        </p:txBody>
      </p:sp>
      <p:sp>
        <p:nvSpPr>
          <p:cNvPr id="3" name="Content Placeholder 2">
            <a:extLst>
              <a:ext uri="{FF2B5EF4-FFF2-40B4-BE49-F238E27FC236}">
                <a16:creationId xmlns:a16="http://schemas.microsoft.com/office/drawing/2014/main" id="{7828FD8F-EB68-B744-910A-C5E10AE5BCD2}"/>
              </a:ext>
            </a:extLst>
          </p:cNvPr>
          <p:cNvSpPr>
            <a:spLocks noGrp="1"/>
          </p:cNvSpPr>
          <p:nvPr>
            <p:ph idx="1"/>
          </p:nvPr>
        </p:nvSpPr>
        <p:spPr>
          <a:xfrm>
            <a:off x="838200" y="1825625"/>
            <a:ext cx="5105400" cy="4351338"/>
          </a:xfrm>
        </p:spPr>
        <p:txBody>
          <a:bodyPr>
            <a:normAutofit fontScale="77500" lnSpcReduction="20000"/>
          </a:bodyPr>
          <a:lstStyle/>
          <a:p>
            <a:r>
              <a:rPr lang="en-US" dirty="0"/>
              <a:t>In 2014, </a:t>
            </a:r>
            <a:r>
              <a:rPr lang="en-US" dirty="0" err="1"/>
              <a:t>Kohnlein</a:t>
            </a:r>
            <a:r>
              <a:rPr lang="en-US" dirty="0"/>
              <a:t> et al7published a landmark prospective, multicenter, randomized controlled trial of BPAP ventilation compared with optimized standard therapy in patients with chronic stable hypercapnic COPD. Patients had stage IV COPD and a mean age of 64.4 years, with resting PaCO2$51.9 mm Hg and pH&gt;7.35. BPAP ventilation was targeted to reduce baseline PaCO2by at least$20%, or to achieve values&lt;48 mm Hg, using high inspiratory pressures and a backup rate. The difference in 1-year all-cause mortality was profound, with 12% in the BPAP group and 33% in the control group</a:t>
            </a:r>
          </a:p>
        </p:txBody>
      </p:sp>
      <p:pic>
        <p:nvPicPr>
          <p:cNvPr id="5" name="Picture 4">
            <a:extLst>
              <a:ext uri="{FF2B5EF4-FFF2-40B4-BE49-F238E27FC236}">
                <a16:creationId xmlns:a16="http://schemas.microsoft.com/office/drawing/2014/main" id="{1A8D91D0-6C09-CD48-BC09-B5B7FFE863B1}"/>
              </a:ext>
            </a:extLst>
          </p:cNvPr>
          <p:cNvPicPr>
            <a:picLocks noChangeAspect="1"/>
          </p:cNvPicPr>
          <p:nvPr/>
        </p:nvPicPr>
        <p:blipFill>
          <a:blip r:embed="rId3"/>
          <a:stretch>
            <a:fillRect/>
          </a:stretch>
        </p:blipFill>
        <p:spPr>
          <a:xfrm>
            <a:off x="6248402" y="995363"/>
            <a:ext cx="5461000" cy="5181600"/>
          </a:xfrm>
          <a:prstGeom prst="rect">
            <a:avLst/>
          </a:prstGeom>
        </p:spPr>
      </p:pic>
    </p:spTree>
    <p:extLst>
      <p:ext uri="{BB962C8B-B14F-4D97-AF65-F5344CB8AC3E}">
        <p14:creationId xmlns:p14="http://schemas.microsoft.com/office/powerpoint/2010/main" val="184487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72F7-0453-6F0B-DA78-6D0DFB8FC14E}"/>
              </a:ext>
            </a:extLst>
          </p:cNvPr>
          <p:cNvSpPr>
            <a:spLocks noGrp="1"/>
          </p:cNvSpPr>
          <p:nvPr>
            <p:ph type="title"/>
          </p:nvPr>
        </p:nvSpPr>
        <p:spPr/>
        <p:txBody>
          <a:bodyPr/>
          <a:lstStyle/>
          <a:p>
            <a:r>
              <a:rPr lang="en-US" dirty="0" err="1"/>
              <a:t>AECOPD+Hypercapnia</a:t>
            </a:r>
            <a:r>
              <a:rPr lang="en-US" dirty="0"/>
              <a:t>: 40% return to eucapnia [ ] combine with prior	</a:t>
            </a:r>
          </a:p>
        </p:txBody>
      </p:sp>
      <p:sp>
        <p:nvSpPr>
          <p:cNvPr id="3" name="Content Placeholder 2">
            <a:extLst>
              <a:ext uri="{FF2B5EF4-FFF2-40B4-BE49-F238E27FC236}">
                <a16:creationId xmlns:a16="http://schemas.microsoft.com/office/drawing/2014/main" id="{36B974F3-EB76-31C3-6A70-7CC363229F1B}"/>
              </a:ext>
            </a:extLst>
          </p:cNvPr>
          <p:cNvSpPr>
            <a:spLocks noGrp="1"/>
          </p:cNvSpPr>
          <p:nvPr>
            <p:ph idx="1"/>
          </p:nvPr>
        </p:nvSpPr>
        <p:spPr>
          <a:xfrm>
            <a:off x="838200" y="1825625"/>
            <a:ext cx="6072963" cy="4351338"/>
          </a:xfrm>
        </p:spPr>
        <p:txBody>
          <a:bodyPr/>
          <a:lstStyle/>
          <a:p>
            <a:r>
              <a:rPr lang="en-US" dirty="0"/>
              <a:t>DOI: 10.1159/000524845 , Respiration 2022</a:t>
            </a:r>
          </a:p>
          <a:p>
            <a:endParaRPr lang="en-US" dirty="0"/>
          </a:p>
        </p:txBody>
      </p:sp>
      <p:pic>
        <p:nvPicPr>
          <p:cNvPr id="6" name="Picture 5">
            <a:extLst>
              <a:ext uri="{FF2B5EF4-FFF2-40B4-BE49-F238E27FC236}">
                <a16:creationId xmlns:a16="http://schemas.microsoft.com/office/drawing/2014/main" id="{A1234BF0-EC8E-63B7-80BE-E899DD43A920}"/>
              </a:ext>
            </a:extLst>
          </p:cNvPr>
          <p:cNvPicPr>
            <a:picLocks noChangeAspect="1"/>
          </p:cNvPicPr>
          <p:nvPr/>
        </p:nvPicPr>
        <p:blipFill>
          <a:blip r:embed="rId3"/>
          <a:stretch>
            <a:fillRect/>
          </a:stretch>
        </p:blipFill>
        <p:spPr>
          <a:xfrm>
            <a:off x="2254249" y="2350466"/>
            <a:ext cx="7683501" cy="4142409"/>
          </a:xfrm>
          <a:prstGeom prst="rect">
            <a:avLst/>
          </a:prstGeom>
        </p:spPr>
      </p:pic>
    </p:spTree>
    <p:extLst>
      <p:ext uri="{BB962C8B-B14F-4D97-AF65-F5344CB8AC3E}">
        <p14:creationId xmlns:p14="http://schemas.microsoft.com/office/powerpoint/2010/main" val="424356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21CC-4FBC-BD43-AD43-5B4FDBC1434C}"/>
              </a:ext>
            </a:extLst>
          </p:cNvPr>
          <p:cNvSpPr>
            <a:spLocks noGrp="1"/>
          </p:cNvSpPr>
          <p:nvPr>
            <p:ph type="title"/>
          </p:nvPr>
        </p:nvSpPr>
        <p:spPr/>
        <p:txBody>
          <a:bodyPr/>
          <a:lstStyle/>
          <a:p>
            <a:r>
              <a:rPr lang="en-US" dirty="0"/>
              <a:t>Variation in implementation</a:t>
            </a:r>
          </a:p>
        </p:txBody>
      </p:sp>
      <p:pic>
        <p:nvPicPr>
          <p:cNvPr id="4" name="Picture 3">
            <a:extLst>
              <a:ext uri="{FF2B5EF4-FFF2-40B4-BE49-F238E27FC236}">
                <a16:creationId xmlns:a16="http://schemas.microsoft.com/office/drawing/2014/main" id="{31360D2A-CCD6-0746-9750-47CDE03B10C9}"/>
              </a:ext>
            </a:extLst>
          </p:cNvPr>
          <p:cNvPicPr>
            <a:picLocks noChangeAspect="1"/>
          </p:cNvPicPr>
          <p:nvPr/>
        </p:nvPicPr>
        <p:blipFill>
          <a:blip r:embed="rId3"/>
          <a:stretch>
            <a:fillRect/>
          </a:stretch>
        </p:blipFill>
        <p:spPr>
          <a:xfrm>
            <a:off x="0" y="3272118"/>
            <a:ext cx="12192000" cy="3585882"/>
          </a:xfrm>
          <a:prstGeom prst="rect">
            <a:avLst/>
          </a:prstGeom>
        </p:spPr>
      </p:pic>
      <p:grpSp>
        <p:nvGrpSpPr>
          <p:cNvPr id="8" name="Group 7">
            <a:extLst>
              <a:ext uri="{FF2B5EF4-FFF2-40B4-BE49-F238E27FC236}">
                <a16:creationId xmlns:a16="http://schemas.microsoft.com/office/drawing/2014/main" id="{315AE7CB-CA77-5AD6-58F1-FDA519B98B22}"/>
              </a:ext>
            </a:extLst>
          </p:cNvPr>
          <p:cNvGrpSpPr/>
          <p:nvPr/>
        </p:nvGrpSpPr>
        <p:grpSpPr>
          <a:xfrm>
            <a:off x="7375967" y="539890"/>
            <a:ext cx="4671228" cy="1756056"/>
            <a:chOff x="7375967" y="539890"/>
            <a:chExt cx="4671228" cy="1756056"/>
          </a:xfrm>
        </p:grpSpPr>
        <p:pic>
          <p:nvPicPr>
            <p:cNvPr id="5" name="Picture 4">
              <a:extLst>
                <a:ext uri="{FF2B5EF4-FFF2-40B4-BE49-F238E27FC236}">
                  <a16:creationId xmlns:a16="http://schemas.microsoft.com/office/drawing/2014/main" id="{3BAAFEDC-D146-3845-A822-57D657F6B0C9}"/>
                </a:ext>
              </a:extLst>
            </p:cNvPr>
            <p:cNvPicPr>
              <a:picLocks noChangeAspect="1"/>
            </p:cNvPicPr>
            <p:nvPr/>
          </p:nvPicPr>
          <p:blipFill rotWithShape="1">
            <a:blip r:embed="rId4"/>
            <a:srcRect b="70489"/>
            <a:stretch/>
          </p:blipFill>
          <p:spPr>
            <a:xfrm>
              <a:off x="7375967" y="539890"/>
              <a:ext cx="4671228" cy="806310"/>
            </a:xfrm>
            <a:prstGeom prst="rect">
              <a:avLst/>
            </a:prstGeom>
          </p:spPr>
        </p:pic>
        <p:pic>
          <p:nvPicPr>
            <p:cNvPr id="7" name="Picture 6">
              <a:extLst>
                <a:ext uri="{FF2B5EF4-FFF2-40B4-BE49-F238E27FC236}">
                  <a16:creationId xmlns:a16="http://schemas.microsoft.com/office/drawing/2014/main" id="{EF12EFC4-1F15-9A56-F101-6277C0FECC8D}"/>
                </a:ext>
              </a:extLst>
            </p:cNvPr>
            <p:cNvPicPr>
              <a:picLocks noChangeAspect="1"/>
            </p:cNvPicPr>
            <p:nvPr/>
          </p:nvPicPr>
          <p:blipFill rotWithShape="1">
            <a:blip r:embed="rId4"/>
            <a:srcRect t="65239"/>
            <a:stretch/>
          </p:blipFill>
          <p:spPr>
            <a:xfrm>
              <a:off x="7375967" y="1346200"/>
              <a:ext cx="4671228" cy="949746"/>
            </a:xfrm>
            <a:prstGeom prst="rect">
              <a:avLst/>
            </a:prstGeom>
          </p:spPr>
        </p:pic>
      </p:grpSp>
      <p:sp>
        <p:nvSpPr>
          <p:cNvPr id="6" name="Frame 5">
            <a:extLst>
              <a:ext uri="{FF2B5EF4-FFF2-40B4-BE49-F238E27FC236}">
                <a16:creationId xmlns:a16="http://schemas.microsoft.com/office/drawing/2014/main" id="{654A2D41-AC5C-24CD-8E07-DB85BC36CB6F}"/>
              </a:ext>
            </a:extLst>
          </p:cNvPr>
          <p:cNvSpPr/>
          <p:nvPr/>
        </p:nvSpPr>
        <p:spPr>
          <a:xfrm>
            <a:off x="7579379" y="1795575"/>
            <a:ext cx="4358621" cy="299925"/>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396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43A24F-7887-F044-B3B7-84294FB7072C}"/>
              </a:ext>
            </a:extLst>
          </p:cNvPr>
          <p:cNvSpPr>
            <a:spLocks noGrp="1"/>
          </p:cNvSpPr>
          <p:nvPr>
            <p:ph idx="1"/>
          </p:nvPr>
        </p:nvSpPr>
        <p:spPr/>
        <p:txBody>
          <a:bodyPr>
            <a:normAutofit/>
          </a:bodyPr>
          <a:lstStyle/>
          <a:p>
            <a:r>
              <a:rPr lang="en-US" dirty="0"/>
              <a:t>Single institution, Spain. Patients with COPD or OSA, pH &lt;7.35 &amp; PaCO2 &gt; 45 mmHg, </a:t>
            </a:r>
          </a:p>
        </p:txBody>
      </p:sp>
      <p:pic>
        <p:nvPicPr>
          <p:cNvPr id="4" name="Content Placeholder 4" descr="A picture containing text, monitor, indoor, screen&#10;&#10;Description automatically generated">
            <a:extLst>
              <a:ext uri="{FF2B5EF4-FFF2-40B4-BE49-F238E27FC236}">
                <a16:creationId xmlns:a16="http://schemas.microsoft.com/office/drawing/2014/main" id="{3B70D1BE-980E-A91E-1C2D-469C466BB916}"/>
              </a:ext>
            </a:extLst>
          </p:cNvPr>
          <p:cNvPicPr>
            <a:picLocks noChangeAspect="1"/>
          </p:cNvPicPr>
          <p:nvPr/>
        </p:nvPicPr>
        <p:blipFill>
          <a:blip r:embed="rId3"/>
          <a:stretch>
            <a:fillRect/>
          </a:stretch>
        </p:blipFill>
        <p:spPr>
          <a:xfrm>
            <a:off x="7657040" y="3238500"/>
            <a:ext cx="3917951" cy="2938463"/>
          </a:xfrm>
          <a:prstGeom prst="rect">
            <a:avLst/>
          </a:prstGeom>
        </p:spPr>
      </p:pic>
      <p:pic>
        <p:nvPicPr>
          <p:cNvPr id="5" name="Picture 4">
            <a:extLst>
              <a:ext uri="{FF2B5EF4-FFF2-40B4-BE49-F238E27FC236}">
                <a16:creationId xmlns:a16="http://schemas.microsoft.com/office/drawing/2014/main" id="{631AD8EA-43E6-790A-993B-3947211CC2FA}"/>
              </a:ext>
            </a:extLst>
          </p:cNvPr>
          <p:cNvPicPr>
            <a:picLocks noChangeAspect="1"/>
          </p:cNvPicPr>
          <p:nvPr/>
        </p:nvPicPr>
        <p:blipFill>
          <a:blip r:embed="rId4"/>
          <a:stretch>
            <a:fillRect/>
          </a:stretch>
        </p:blipFill>
        <p:spPr>
          <a:xfrm>
            <a:off x="2209800" y="112540"/>
            <a:ext cx="7772400" cy="1676990"/>
          </a:xfrm>
          <a:prstGeom prst="rect">
            <a:avLst/>
          </a:prstGeom>
        </p:spPr>
      </p:pic>
    </p:spTree>
    <p:extLst>
      <p:ext uri="{BB962C8B-B14F-4D97-AF65-F5344CB8AC3E}">
        <p14:creationId xmlns:p14="http://schemas.microsoft.com/office/powerpoint/2010/main" val="17973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6981-1CDF-02A1-744E-F56312FA8AA7}"/>
              </a:ext>
            </a:extLst>
          </p:cNvPr>
          <p:cNvSpPr>
            <a:spLocks noGrp="1"/>
          </p:cNvSpPr>
          <p:nvPr>
            <p:ph type="title"/>
          </p:nvPr>
        </p:nvSpPr>
        <p:spPr/>
        <p:txBody>
          <a:bodyPr/>
          <a:lstStyle/>
          <a:p>
            <a:r>
              <a:rPr lang="en-US" dirty="0"/>
              <a:t>Move physiology out of the front</a:t>
            </a:r>
          </a:p>
        </p:txBody>
      </p:sp>
      <p:sp>
        <p:nvSpPr>
          <p:cNvPr id="3" name="Content Placeholder 2">
            <a:extLst>
              <a:ext uri="{FF2B5EF4-FFF2-40B4-BE49-F238E27FC236}">
                <a16:creationId xmlns:a16="http://schemas.microsoft.com/office/drawing/2014/main" id="{CD957184-788F-3B33-5832-2D4110A694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547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EF20-B751-9659-1A55-A797FADC2227}"/>
              </a:ext>
            </a:extLst>
          </p:cNvPr>
          <p:cNvSpPr>
            <a:spLocks noGrp="1"/>
          </p:cNvSpPr>
          <p:nvPr>
            <p:ph type="title"/>
          </p:nvPr>
        </p:nvSpPr>
        <p:spPr/>
        <p:txBody>
          <a:bodyPr/>
          <a:lstStyle/>
          <a:p>
            <a:r>
              <a:rPr lang="en-US" dirty="0"/>
              <a:t>Hypercapnic Respiratory Failure</a:t>
            </a:r>
          </a:p>
        </p:txBody>
      </p:sp>
      <p:pic>
        <p:nvPicPr>
          <p:cNvPr id="4" name="Picture 2" descr="PDF] Diagnosing cardiovascular and lung pathophysiology from exercise gas  exchange. | Semantic Scholar">
            <a:extLst>
              <a:ext uri="{FF2B5EF4-FFF2-40B4-BE49-F238E27FC236}">
                <a16:creationId xmlns:a16="http://schemas.microsoft.com/office/drawing/2014/main" id="{4FA4E281-A361-6720-DE0E-7684517DE2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AED74D-DFE6-9932-DF6E-EBC827F67840}"/>
              </a:ext>
            </a:extLst>
          </p:cNvPr>
          <p:cNvSpPr txBox="1"/>
          <p:nvPr/>
        </p:nvSpPr>
        <p:spPr>
          <a:xfrm>
            <a:off x="2370253" y="6136397"/>
            <a:ext cx="3324337" cy="369332"/>
          </a:xfrm>
          <a:prstGeom prst="rect">
            <a:avLst/>
          </a:prstGeom>
          <a:noFill/>
        </p:spPr>
        <p:txBody>
          <a:bodyPr wrap="square" rtlCol="0">
            <a:spAutoFit/>
          </a:bodyPr>
          <a:lstStyle/>
          <a:p>
            <a:r>
              <a:rPr lang="en-US" dirty="0"/>
              <a:t>Build up here = CO2 in blood rises</a:t>
            </a:r>
          </a:p>
        </p:txBody>
      </p:sp>
      <p:cxnSp>
        <p:nvCxnSpPr>
          <p:cNvPr id="6" name="Straight Arrow Connector 5">
            <a:extLst>
              <a:ext uri="{FF2B5EF4-FFF2-40B4-BE49-F238E27FC236}">
                <a16:creationId xmlns:a16="http://schemas.microsoft.com/office/drawing/2014/main" id="{F3D4938D-6288-8C44-E82C-DE8B1DDE9CE2}"/>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98ACAB-A2A0-5575-9E60-09A596DAE358}"/>
              </a:ext>
            </a:extLst>
          </p:cNvPr>
          <p:cNvSpPr txBox="1"/>
          <p:nvPr/>
        </p:nvSpPr>
        <p:spPr>
          <a:xfrm>
            <a:off x="7884298" y="1817939"/>
            <a:ext cx="3987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Definition: Higher PaCO2 in the blood than it should be</a:t>
            </a:r>
          </a:p>
          <a:p>
            <a:pPr marL="285750" indent="-285750">
              <a:buFont typeface="Arial" panose="020B0604020202020204" pitchFamily="34" charset="0"/>
              <a:buChar char="•"/>
            </a:pPr>
            <a:r>
              <a:rPr lang="en-US" dirty="0"/>
              <a:t>Cause: not enough alveolar ventilation for CO2 production</a:t>
            </a:r>
          </a:p>
          <a:p>
            <a:pPr marL="285750" indent="-285750">
              <a:buFont typeface="Arial" panose="020B0604020202020204" pitchFamily="34" charset="0"/>
              <a:buChar char="•"/>
            </a:pPr>
            <a:r>
              <a:rPr lang="en-US" dirty="0"/>
              <a:t>Near synonyms: </a:t>
            </a:r>
          </a:p>
          <a:p>
            <a:pPr marL="742950" lvl="1" indent="-285750">
              <a:buFont typeface="Arial" panose="020B0604020202020204" pitchFamily="34" charset="0"/>
              <a:buChar char="•"/>
            </a:pPr>
            <a:r>
              <a:rPr lang="en-US" b="1" dirty="0"/>
              <a:t>Ventilatory Failure</a:t>
            </a:r>
          </a:p>
          <a:p>
            <a:pPr marL="742950" lvl="1" indent="-285750">
              <a:buFont typeface="Arial" panose="020B0604020202020204" pitchFamily="34" charset="0"/>
              <a:buChar char="•"/>
            </a:pPr>
            <a:r>
              <a:rPr lang="en-US" dirty="0"/>
              <a:t>Type 2 Respiratory Failure</a:t>
            </a:r>
          </a:p>
          <a:p>
            <a:pPr marL="742950" lvl="1" indent="-285750">
              <a:buFont typeface="Arial" panose="020B0604020202020204" pitchFamily="34" charset="0"/>
              <a:buChar char="•"/>
            </a:pPr>
            <a:r>
              <a:rPr lang="en-US" dirty="0"/>
              <a:t>Hypoventilation </a:t>
            </a:r>
          </a:p>
          <a:p>
            <a:pPr marL="742950" lvl="1" indent="-285750">
              <a:buFont typeface="Arial" panose="020B0604020202020204" pitchFamily="34" charset="0"/>
              <a:buChar char="•"/>
            </a:pPr>
            <a:r>
              <a:rPr lang="en-US" dirty="0"/>
              <a:t>Hypercapnia</a:t>
            </a:r>
          </a:p>
          <a:p>
            <a:pPr marL="285750" indent="-285750">
              <a:buFont typeface="Arial" panose="020B0604020202020204" pitchFamily="34" charset="0"/>
              <a:buChar char="•"/>
            </a:pPr>
            <a:r>
              <a:rPr lang="en-US" dirty="0"/>
              <a:t>Except for REM sleep, our bodies keep PaCO2 within 3-5 mmHg despite huge changes in CO2 production</a:t>
            </a:r>
          </a:p>
        </p:txBody>
      </p:sp>
    </p:spTree>
    <p:extLst>
      <p:ext uri="{BB962C8B-B14F-4D97-AF65-F5344CB8AC3E}">
        <p14:creationId xmlns:p14="http://schemas.microsoft.com/office/powerpoint/2010/main" val="371011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69586D-FA74-A845-AE33-146ADB365CFA}"/>
              </a:ext>
            </a:extLst>
          </p:cNvPr>
          <p:cNvPicPr>
            <a:picLocks noChangeAspect="1"/>
          </p:cNvPicPr>
          <p:nvPr/>
        </p:nvPicPr>
        <p:blipFill>
          <a:blip r:embed="rId3"/>
          <a:stretch>
            <a:fillRect/>
          </a:stretch>
        </p:blipFill>
        <p:spPr>
          <a:xfrm>
            <a:off x="1148735" y="2746058"/>
            <a:ext cx="5793506" cy="3622040"/>
          </a:xfrm>
          <a:prstGeom prst="rect">
            <a:avLst/>
          </a:prstGeom>
        </p:spPr>
      </p:pic>
      <p:sp>
        <p:nvSpPr>
          <p:cNvPr id="2" name="Title 1">
            <a:extLst>
              <a:ext uri="{FF2B5EF4-FFF2-40B4-BE49-F238E27FC236}">
                <a16:creationId xmlns:a16="http://schemas.microsoft.com/office/drawing/2014/main" id="{671FDF24-9F5E-A95B-6B1E-9F6931AAC06B}"/>
              </a:ext>
            </a:extLst>
          </p:cNvPr>
          <p:cNvSpPr>
            <a:spLocks noGrp="1"/>
          </p:cNvSpPr>
          <p:nvPr>
            <p:ph type="title"/>
          </p:nvPr>
        </p:nvSpPr>
        <p:spPr/>
        <p:txBody>
          <a:bodyPr/>
          <a:lstStyle/>
          <a:p>
            <a:r>
              <a:rPr lang="en-US" dirty="0"/>
              <a:t>CO2 Homeostasis: Factors Causing Frailty</a:t>
            </a:r>
          </a:p>
        </p:txBody>
      </p:sp>
      <p:graphicFrame>
        <p:nvGraphicFramePr>
          <p:cNvPr id="4" name="Table 3">
            <a:extLst>
              <a:ext uri="{FF2B5EF4-FFF2-40B4-BE49-F238E27FC236}">
                <a16:creationId xmlns:a16="http://schemas.microsoft.com/office/drawing/2014/main" id="{8632D044-AA40-9FB6-FE5E-7C40E26D35BF}"/>
              </a:ext>
            </a:extLst>
          </p:cNvPr>
          <p:cNvGraphicFramePr>
            <a:graphicFrameLocks noGrp="1"/>
          </p:cNvGraphicFramePr>
          <p:nvPr/>
        </p:nvGraphicFramePr>
        <p:xfrm>
          <a:off x="5301780" y="1542733"/>
          <a:ext cx="6661620" cy="2209800"/>
        </p:xfrm>
        <a:graphic>
          <a:graphicData uri="http://schemas.openxmlformats.org/drawingml/2006/table">
            <a:tbl>
              <a:tblPr/>
              <a:tblGrid>
                <a:gridCol w="2220540">
                  <a:extLst>
                    <a:ext uri="{9D8B030D-6E8A-4147-A177-3AD203B41FA5}">
                      <a16:colId xmlns:a16="http://schemas.microsoft.com/office/drawing/2014/main" val="2576440673"/>
                    </a:ext>
                  </a:extLst>
                </a:gridCol>
                <a:gridCol w="3082043">
                  <a:extLst>
                    <a:ext uri="{9D8B030D-6E8A-4147-A177-3AD203B41FA5}">
                      <a16:colId xmlns:a16="http://schemas.microsoft.com/office/drawing/2014/main" val="4160823772"/>
                    </a:ext>
                  </a:extLst>
                </a:gridCol>
                <a:gridCol w="1359037">
                  <a:extLst>
                    <a:ext uri="{9D8B030D-6E8A-4147-A177-3AD203B41FA5}">
                      <a16:colId xmlns:a16="http://schemas.microsoft.com/office/drawing/2014/main" val="2186195927"/>
                    </a:ext>
                  </a:extLst>
                </a:gridCol>
              </a:tblGrid>
              <a:tr h="273050">
                <a:tc gridSpan="3">
                  <a:txBody>
                    <a:bodyPr/>
                    <a:lstStyle/>
                    <a:p>
                      <a:pPr marR="2554605" rtl="0" fontAlgn="t">
                        <a:spcBef>
                          <a:spcPts val="0"/>
                        </a:spcBef>
                        <a:spcAft>
                          <a:spcPts val="0"/>
                        </a:spcAft>
                      </a:pPr>
                      <a:r>
                        <a:rPr lang="en-US" sz="1200" b="0" i="0" u="none" strike="noStrike" dirty="0">
                          <a:solidFill>
                            <a:srgbClr val="231F20"/>
                          </a:solidFill>
                          <a:effectLst/>
                          <a:latin typeface="EB Garamond" pitchFamily="2" charset="0"/>
                        </a:rPr>
                        <a:t>High ventilatory need:</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7719773"/>
                  </a:ext>
                </a:extLst>
              </a:tr>
              <a:tr h="0">
                <a:tc>
                  <a:txBody>
                    <a:bodyPr/>
                    <a:lstStyle/>
                    <a:p>
                      <a:pPr rtl="0" fontAlgn="t">
                        <a:spcBef>
                          <a:spcPts val="0"/>
                        </a:spcBef>
                        <a:spcAft>
                          <a:spcPts val="0"/>
                        </a:spcAft>
                      </a:pPr>
                      <a:r>
                        <a:rPr lang="en-US" sz="1200" b="0" i="0" u="none" strike="noStrike">
                          <a:solidFill>
                            <a:srgbClr val="231F20"/>
                          </a:solidFill>
                          <a:effectLst/>
                          <a:latin typeface="EB Garamond" pitchFamily="2" charset="0"/>
                        </a:rPr>
                        <a:t>Increased CO2 Production</a:t>
                      </a:r>
                      <a:endParaRPr lang="en-US" sz="12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Increased </a:t>
                      </a:r>
                      <a:r>
                        <a:rPr lang="en-US" sz="1200" b="0" i="0" u="none" strike="noStrike" dirty="0" err="1">
                          <a:solidFill>
                            <a:srgbClr val="231F20"/>
                          </a:solidFill>
                          <a:effectLst/>
                          <a:latin typeface="EB Garamond" pitchFamily="2" charset="0"/>
                        </a:rPr>
                        <a:t>Deadspace</a:t>
                      </a:r>
                      <a:r>
                        <a:rPr lang="en-US" sz="1200" b="0" i="0" u="none" strike="noStrike" dirty="0">
                          <a:solidFill>
                            <a:srgbClr val="231F20"/>
                          </a:solidFill>
                          <a:effectLst/>
                          <a:latin typeface="EB Garamond" pitchFamily="2" charset="0"/>
                        </a:rPr>
                        <a:t> ‘Wasted Vent’</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Low desired PaCO2</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512424"/>
                  </a:ext>
                </a:extLst>
              </a:tr>
              <a:tr h="0">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Fever, Infection, or Inflammation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Advanced malignancy</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Muscle activity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Seizures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Exercise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 Work of breathing</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Toxic ingestion</a:t>
                      </a:r>
                    </a:p>
                    <a:p>
                      <a:pPr rtl="0" fontAlgn="base">
                        <a:spcBef>
                          <a:spcPts val="0"/>
                        </a:spcBef>
                        <a:spcAft>
                          <a:spcPts val="0"/>
                        </a:spcAft>
                        <a:buFont typeface="Arial" panose="020B0604020202020204" pitchFamily="34" charset="0"/>
                        <a:buChar char="•"/>
                      </a:pPr>
                      <a:r>
                        <a:rPr lang="en-US" sz="1200" b="1" i="0" u="none" strike="noStrike" dirty="0">
                          <a:solidFill>
                            <a:srgbClr val="C00000"/>
                          </a:solidFill>
                          <a:effectLst/>
                          <a:latin typeface="EB Garamond" pitchFamily="2" charset="0"/>
                        </a:rPr>
                        <a:t>Obesity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Anatomic</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shallow breathing</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Physiologic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embolism</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hypertension</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Congestive heart failure</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Parenchymal lung disease of any kind</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Metabolic acidosis</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Hypoxia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705316"/>
                  </a:ext>
                </a:extLst>
              </a:tr>
            </a:tbl>
          </a:graphicData>
        </a:graphic>
      </p:graphicFrame>
      <p:graphicFrame>
        <p:nvGraphicFramePr>
          <p:cNvPr id="5" name="Table 4">
            <a:extLst>
              <a:ext uri="{FF2B5EF4-FFF2-40B4-BE49-F238E27FC236}">
                <a16:creationId xmlns:a16="http://schemas.microsoft.com/office/drawing/2014/main" id="{A4E0EF16-010E-CCAC-582F-548A5D16323A}"/>
              </a:ext>
            </a:extLst>
          </p:cNvPr>
          <p:cNvGraphicFramePr>
            <a:graphicFrameLocks noGrp="1"/>
          </p:cNvGraphicFramePr>
          <p:nvPr/>
        </p:nvGraphicFramePr>
        <p:xfrm>
          <a:off x="6707357" y="3904933"/>
          <a:ext cx="4697243" cy="2941320"/>
        </p:xfrm>
        <a:graphic>
          <a:graphicData uri="http://schemas.openxmlformats.org/drawingml/2006/table">
            <a:tbl>
              <a:tblPr/>
              <a:tblGrid>
                <a:gridCol w="2205394">
                  <a:extLst>
                    <a:ext uri="{9D8B030D-6E8A-4147-A177-3AD203B41FA5}">
                      <a16:colId xmlns:a16="http://schemas.microsoft.com/office/drawing/2014/main" val="1796772523"/>
                    </a:ext>
                  </a:extLst>
                </a:gridCol>
                <a:gridCol w="2491849">
                  <a:extLst>
                    <a:ext uri="{9D8B030D-6E8A-4147-A177-3AD203B41FA5}">
                      <a16:colId xmlns:a16="http://schemas.microsoft.com/office/drawing/2014/main" val="1329071739"/>
                    </a:ext>
                  </a:extLst>
                </a:gridCol>
              </a:tblGrid>
              <a:tr h="290789">
                <a:tc gridSpan="2">
                  <a:txBody>
                    <a:bodyPr/>
                    <a:lstStyle/>
                    <a:p>
                      <a:pPr marR="2554605" rtl="0" fontAlgn="t">
                        <a:spcBef>
                          <a:spcPts val="0"/>
                        </a:spcBef>
                        <a:spcAft>
                          <a:spcPts val="0"/>
                        </a:spcAft>
                      </a:pPr>
                      <a:r>
                        <a:rPr lang="en-US" sz="1200" b="0" i="0" u="none" strike="noStrike" dirty="0">
                          <a:solidFill>
                            <a:srgbClr val="231F20"/>
                          </a:solidFill>
                          <a:effectLst/>
                          <a:latin typeface="EB Garamond" pitchFamily="2" charset="0"/>
                        </a:rPr>
                        <a:t>Unable to breathe:</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5586969"/>
                  </a:ext>
                </a:extLst>
              </a:tr>
              <a:tr h="290789">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Muscle weakness or inefficiency</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231F20"/>
                          </a:solidFill>
                          <a:effectLst/>
                          <a:latin typeface="EB Garamond" pitchFamily="2" charset="0"/>
                        </a:rPr>
                        <a:t>Increased respiratory system loads</a:t>
                      </a:r>
                      <a:endParaRPr lang="en-US" sz="12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70006"/>
                  </a:ext>
                </a:extLst>
              </a:tr>
              <a:tr h="1933022">
                <a:tc>
                  <a:txBody>
                    <a:bodyPr/>
                    <a:lstStyle/>
                    <a:p>
                      <a:pPr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Neuromuscular disease</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Lung Hyperinflation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Respiratory muscle hypoxia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Elevated airway resistance</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31F20"/>
                          </a:solidFill>
                          <a:effectLst/>
                          <a:latin typeface="EB Garamond" pitchFamily="2" charset="0"/>
                        </a:rPr>
                        <a:t>COPD, </a:t>
                      </a:r>
                      <a:r>
                        <a:rPr lang="en-US" sz="1200" b="0" i="0" u="none" strike="noStrike" dirty="0">
                          <a:solidFill>
                            <a:srgbClr val="231F20"/>
                          </a:solidFill>
                          <a:effectLst/>
                          <a:latin typeface="EB Garamond" pitchFamily="2" charset="0"/>
                        </a:rPr>
                        <a:t>Asthma</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Mucus</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C00000"/>
                          </a:solidFill>
                          <a:effectLst/>
                          <a:latin typeface="EB Garamond" pitchFamily="2" charset="0"/>
                        </a:rPr>
                        <a:t>Upper-airway obstruction</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Stiff Lungs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Parenchymal lung disease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Pulmonary edema</a:t>
                      </a:r>
                    </a:p>
                    <a:p>
                      <a:pPr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Stiff Chest Wall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31F20"/>
                          </a:solidFill>
                          <a:effectLst/>
                          <a:latin typeface="EB Garamond" pitchFamily="2" charset="0"/>
                        </a:rPr>
                        <a:t>Pleural disease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C00000"/>
                          </a:solidFill>
                          <a:effectLst/>
                          <a:latin typeface="EB Garamond" pitchFamily="2" charset="0"/>
                        </a:rPr>
                        <a:t>Excess or stiff chest wall tissue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04806"/>
                  </a:ext>
                </a:extLst>
              </a:tr>
            </a:tbl>
          </a:graphicData>
        </a:graphic>
      </p:graphicFrame>
      <p:graphicFrame>
        <p:nvGraphicFramePr>
          <p:cNvPr id="9" name="Table 8">
            <a:extLst>
              <a:ext uri="{FF2B5EF4-FFF2-40B4-BE49-F238E27FC236}">
                <a16:creationId xmlns:a16="http://schemas.microsoft.com/office/drawing/2014/main" id="{FEE81756-CF57-BF02-FD35-C0077F06D0DB}"/>
              </a:ext>
            </a:extLst>
          </p:cNvPr>
          <p:cNvGraphicFramePr>
            <a:graphicFrameLocks noGrp="1"/>
          </p:cNvGraphicFramePr>
          <p:nvPr/>
        </p:nvGraphicFramePr>
        <p:xfrm>
          <a:off x="140647" y="1669733"/>
          <a:ext cx="3057939" cy="1534160"/>
        </p:xfrm>
        <a:graphic>
          <a:graphicData uri="http://schemas.openxmlformats.org/drawingml/2006/table">
            <a:tbl>
              <a:tblPr/>
              <a:tblGrid>
                <a:gridCol w="3057939">
                  <a:extLst>
                    <a:ext uri="{9D8B030D-6E8A-4147-A177-3AD203B41FA5}">
                      <a16:colId xmlns:a16="http://schemas.microsoft.com/office/drawing/2014/main" val="1796772523"/>
                    </a:ext>
                  </a:extLst>
                </a:gridCol>
              </a:tblGrid>
              <a:tr h="0">
                <a:tc>
                  <a:txBody>
                    <a:bodyPr/>
                    <a:lstStyle/>
                    <a:p>
                      <a:pPr rtl="0" fontAlgn="t">
                        <a:spcBef>
                          <a:spcPts val="0"/>
                        </a:spcBef>
                        <a:spcAft>
                          <a:spcPts val="0"/>
                        </a:spcAft>
                      </a:pPr>
                      <a:r>
                        <a:rPr lang="en-US" sz="1400" b="0" i="0" u="none" strike="noStrike" dirty="0">
                          <a:solidFill>
                            <a:srgbClr val="231F20"/>
                          </a:solidFill>
                          <a:effectLst/>
                          <a:latin typeface="EB Garamond" pitchFamily="2" charset="0"/>
                        </a:rPr>
                        <a:t>Decreased Drive to Breathe:</a:t>
                      </a:r>
                      <a:endParaRPr lang="en-US"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70006"/>
                  </a:ext>
                </a:extLst>
              </a:tr>
              <a:tr h="495466">
                <a:tc>
                  <a:txBody>
                    <a:bodyPr/>
                    <a:lstStyle/>
                    <a:p>
                      <a:pPr rtl="0" fontAlgn="base">
                        <a:spcBef>
                          <a:spcPts val="0"/>
                        </a:spcBef>
                        <a:spcAft>
                          <a:spcPts val="0"/>
                        </a:spcAft>
                        <a:buFont typeface="Arial" panose="020B0604020202020204" pitchFamily="34" charset="0"/>
                        <a:buChar char="•"/>
                      </a:pPr>
                      <a:r>
                        <a:rPr lang="en-US" sz="1400" b="1" i="0" u="none" strike="noStrike" dirty="0">
                          <a:solidFill>
                            <a:srgbClr val="231F20"/>
                          </a:solidFill>
                          <a:effectLst/>
                          <a:latin typeface="EB Garamond" pitchFamily="2" charset="0"/>
                        </a:rPr>
                        <a:t>Opiates and other sedatives</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Brainstem lesions</a:t>
                      </a:r>
                    </a:p>
                    <a:p>
                      <a:pPr rtl="0" fontAlgn="base">
                        <a:spcBef>
                          <a:spcPts val="0"/>
                        </a:spcBef>
                        <a:spcAft>
                          <a:spcPts val="0"/>
                        </a:spcAft>
                        <a:buFont typeface="Arial" panose="020B0604020202020204" pitchFamily="34" charset="0"/>
                        <a:buChar char="•"/>
                      </a:pPr>
                      <a:r>
                        <a:rPr lang="en-US" sz="1400" b="1" i="0" u="none" strike="noStrike" dirty="0">
                          <a:solidFill>
                            <a:srgbClr val="C00000"/>
                          </a:solidFill>
                          <a:effectLst/>
                          <a:latin typeface="EB Garamond" pitchFamily="2" charset="0"/>
                        </a:rPr>
                        <a:t>Compensated hypercapnia</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Sleep</a:t>
                      </a:r>
                    </a:p>
                    <a:p>
                      <a:pPr rtl="0" fontAlgn="base">
                        <a:spcBef>
                          <a:spcPts val="0"/>
                        </a:spcBef>
                        <a:spcAft>
                          <a:spcPts val="0"/>
                        </a:spcAft>
                        <a:buFont typeface="Arial" panose="020B0604020202020204" pitchFamily="34" charset="0"/>
                        <a:buChar char="•"/>
                      </a:pPr>
                      <a:r>
                        <a:rPr lang="en-US" sz="1400" b="0" i="0" u="none" strike="noStrike" dirty="0">
                          <a:solidFill>
                            <a:srgbClr val="231F20"/>
                          </a:solidFill>
                          <a:effectLst/>
                          <a:latin typeface="EB Garamond" pitchFamily="2" charset="0"/>
                        </a:rPr>
                        <a:t>Metabolic alkalosis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04806"/>
                  </a:ext>
                </a:extLst>
              </a:tr>
            </a:tbl>
          </a:graphicData>
        </a:graphic>
      </p:graphicFrame>
      <p:sp>
        <p:nvSpPr>
          <p:cNvPr id="11" name="TextBox 10">
            <a:extLst>
              <a:ext uri="{FF2B5EF4-FFF2-40B4-BE49-F238E27FC236}">
                <a16:creationId xmlns:a16="http://schemas.microsoft.com/office/drawing/2014/main" id="{B81CAB1B-F6DB-9F41-7228-DDB0EC069F6A}"/>
              </a:ext>
            </a:extLst>
          </p:cNvPr>
          <p:cNvSpPr txBox="1"/>
          <p:nvPr/>
        </p:nvSpPr>
        <p:spPr>
          <a:xfrm>
            <a:off x="1148735" y="6368098"/>
            <a:ext cx="3410565" cy="369332"/>
          </a:xfrm>
          <a:prstGeom prst="rect">
            <a:avLst/>
          </a:prstGeom>
          <a:noFill/>
        </p:spPr>
        <p:txBody>
          <a:bodyPr wrap="square" rtlCol="0">
            <a:spAutoFit/>
          </a:bodyPr>
          <a:lstStyle/>
          <a:p>
            <a:r>
              <a:rPr lang="en-US" dirty="0">
                <a:solidFill>
                  <a:srgbClr val="C00000"/>
                </a:solidFill>
              </a:rPr>
              <a:t>Red </a:t>
            </a:r>
            <a:r>
              <a:rPr lang="en-US" dirty="0"/>
              <a:t>= OHS, as an example</a:t>
            </a:r>
          </a:p>
        </p:txBody>
      </p:sp>
    </p:spTree>
    <p:extLst>
      <p:ext uri="{BB962C8B-B14F-4D97-AF65-F5344CB8AC3E}">
        <p14:creationId xmlns:p14="http://schemas.microsoft.com/office/powerpoint/2010/main" val="61706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84B9-F653-4393-ECB6-5156F07F71FD}"/>
              </a:ext>
            </a:extLst>
          </p:cNvPr>
          <p:cNvSpPr>
            <a:spLocks noGrp="1"/>
          </p:cNvSpPr>
          <p:nvPr>
            <p:ph type="title"/>
          </p:nvPr>
        </p:nvSpPr>
        <p:spPr/>
        <p:txBody>
          <a:bodyPr/>
          <a:lstStyle/>
          <a:p>
            <a:r>
              <a:rPr lang="en-US" dirty="0"/>
              <a:t>Predispositions to Exacerbations</a:t>
            </a:r>
          </a:p>
        </p:txBody>
      </p:sp>
      <p:sp>
        <p:nvSpPr>
          <p:cNvPr id="3" name="Content Placeholder 2">
            <a:extLst>
              <a:ext uri="{FF2B5EF4-FFF2-40B4-BE49-F238E27FC236}">
                <a16:creationId xmlns:a16="http://schemas.microsoft.com/office/drawing/2014/main" id="{D459D5E8-118E-6979-A4FC-CA4A6B0CB42E}"/>
              </a:ext>
            </a:extLst>
          </p:cNvPr>
          <p:cNvSpPr>
            <a:spLocks noGrp="1"/>
          </p:cNvSpPr>
          <p:nvPr>
            <p:ph idx="1"/>
          </p:nvPr>
        </p:nvSpPr>
        <p:spPr>
          <a:xfrm>
            <a:off x="838200" y="1825625"/>
            <a:ext cx="5130800" cy="4351338"/>
          </a:xfrm>
        </p:spPr>
        <p:txBody>
          <a:bodyPr>
            <a:normAutofit lnSpcReduction="10000"/>
          </a:bodyPr>
          <a:lstStyle/>
          <a:p>
            <a:r>
              <a:rPr lang="en-US" dirty="0"/>
              <a:t>Parabola assumes constant production of CO2 and efficiency of the lung</a:t>
            </a:r>
          </a:p>
          <a:p>
            <a:endParaRPr lang="en-US" dirty="0"/>
          </a:p>
          <a:p>
            <a:r>
              <a:rPr lang="en-US" dirty="0"/>
              <a:t>As Ventilation drops, each further drop causes proportionally more CO2 accumulation.</a:t>
            </a:r>
          </a:p>
          <a:p>
            <a:endParaRPr lang="en-US" dirty="0"/>
          </a:p>
          <a:p>
            <a:r>
              <a:rPr lang="en-US" dirty="0"/>
              <a:t>Analogous to creatinine &amp; GFR</a:t>
            </a:r>
          </a:p>
          <a:p>
            <a:endParaRPr lang="en-US" dirty="0"/>
          </a:p>
        </p:txBody>
      </p:sp>
      <p:grpSp>
        <p:nvGrpSpPr>
          <p:cNvPr id="23" name="Group 22">
            <a:extLst>
              <a:ext uri="{FF2B5EF4-FFF2-40B4-BE49-F238E27FC236}">
                <a16:creationId xmlns:a16="http://schemas.microsoft.com/office/drawing/2014/main" id="{99E6AB4D-865F-53E4-040C-A1014873AB2E}"/>
              </a:ext>
            </a:extLst>
          </p:cNvPr>
          <p:cNvGrpSpPr/>
          <p:nvPr/>
        </p:nvGrpSpPr>
        <p:grpSpPr>
          <a:xfrm>
            <a:off x="5948647" y="1930400"/>
            <a:ext cx="6075460" cy="4165600"/>
            <a:chOff x="6223000" y="2242344"/>
            <a:chExt cx="5130800" cy="3517900"/>
          </a:xfrm>
        </p:grpSpPr>
        <p:pic>
          <p:nvPicPr>
            <p:cNvPr id="4" name="Picture 3" descr="A picture containing chart&#10;&#10;Description automatically generated">
              <a:extLst>
                <a:ext uri="{FF2B5EF4-FFF2-40B4-BE49-F238E27FC236}">
                  <a16:creationId xmlns:a16="http://schemas.microsoft.com/office/drawing/2014/main" id="{5FEAFA9A-6C30-4C76-8DF9-3D7C9388C3C1}"/>
                </a:ext>
              </a:extLst>
            </p:cNvPr>
            <p:cNvPicPr>
              <a:picLocks noChangeAspect="1"/>
            </p:cNvPicPr>
            <p:nvPr/>
          </p:nvPicPr>
          <p:blipFill>
            <a:blip r:embed="rId3"/>
            <a:stretch>
              <a:fillRect/>
            </a:stretch>
          </p:blipFill>
          <p:spPr>
            <a:xfrm>
              <a:off x="6223000" y="2242344"/>
              <a:ext cx="5130800" cy="3517900"/>
            </a:xfrm>
            <a:prstGeom prst="rect">
              <a:avLst/>
            </a:prstGeom>
          </p:spPr>
        </p:pic>
        <p:cxnSp>
          <p:nvCxnSpPr>
            <p:cNvPr id="8" name="Straight Connector 7">
              <a:extLst>
                <a:ext uri="{FF2B5EF4-FFF2-40B4-BE49-F238E27FC236}">
                  <a16:creationId xmlns:a16="http://schemas.microsoft.com/office/drawing/2014/main" id="{9F297F6B-7DE5-837F-DD1D-ACDCC606CA79}"/>
                </a:ext>
              </a:extLst>
            </p:cNvPr>
            <p:cNvCxnSpPr>
              <a:cxnSpLocks/>
            </p:cNvCxnSpPr>
            <p:nvPr/>
          </p:nvCxnSpPr>
          <p:spPr>
            <a:xfrm flipH="1">
              <a:off x="7018867" y="4800599"/>
              <a:ext cx="395393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DBC27F-CA9F-187E-DF6F-31C163660DF2}"/>
                </a:ext>
              </a:extLst>
            </p:cNvPr>
            <p:cNvCxnSpPr>
              <a:cxnSpLocks/>
            </p:cNvCxnSpPr>
            <p:nvPr/>
          </p:nvCxnSpPr>
          <p:spPr>
            <a:xfrm flipH="1">
              <a:off x="7018863" y="4715931"/>
              <a:ext cx="33020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D17133-244D-42AF-F3A8-EEA9AD19EFE8}"/>
                </a:ext>
              </a:extLst>
            </p:cNvPr>
            <p:cNvCxnSpPr>
              <a:cxnSpLocks/>
            </p:cNvCxnSpPr>
            <p:nvPr/>
          </p:nvCxnSpPr>
          <p:spPr>
            <a:xfrm flipH="1">
              <a:off x="7018863" y="4546591"/>
              <a:ext cx="23368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3FF67E-F4D9-14F2-DA58-C8603BEC4A6C}"/>
                </a:ext>
              </a:extLst>
            </p:cNvPr>
            <p:cNvCxnSpPr>
              <a:cxnSpLocks/>
            </p:cNvCxnSpPr>
            <p:nvPr/>
          </p:nvCxnSpPr>
          <p:spPr>
            <a:xfrm flipH="1">
              <a:off x="7027327" y="4309518"/>
              <a:ext cx="16425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Left Brace 20">
              <a:extLst>
                <a:ext uri="{FF2B5EF4-FFF2-40B4-BE49-F238E27FC236}">
                  <a16:creationId xmlns:a16="http://schemas.microsoft.com/office/drawing/2014/main" id="{F3483F4C-319E-785F-43DE-38A2B7CD328C}"/>
                </a:ext>
              </a:extLst>
            </p:cNvPr>
            <p:cNvSpPr/>
            <p:nvPr/>
          </p:nvSpPr>
          <p:spPr>
            <a:xfrm rot="10800000">
              <a:off x="10941516" y="4724398"/>
              <a:ext cx="84664" cy="7619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a:extLst>
                <a:ext uri="{FF2B5EF4-FFF2-40B4-BE49-F238E27FC236}">
                  <a16:creationId xmlns:a16="http://schemas.microsoft.com/office/drawing/2014/main" id="{55017BD3-FE04-182B-ECF0-F30DC885D365}"/>
                </a:ext>
              </a:extLst>
            </p:cNvPr>
            <p:cNvSpPr/>
            <p:nvPr/>
          </p:nvSpPr>
          <p:spPr>
            <a:xfrm rot="10800000">
              <a:off x="9204583" y="4288068"/>
              <a:ext cx="126999" cy="24555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1052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B2A734-93B2-836E-C4CB-71BD5B1B02E7}"/>
              </a:ext>
            </a:extLst>
          </p:cNvPr>
          <p:cNvGrpSpPr/>
          <p:nvPr/>
        </p:nvGrpSpPr>
        <p:grpSpPr>
          <a:xfrm>
            <a:off x="3009901" y="2345016"/>
            <a:ext cx="8877298" cy="4278205"/>
            <a:chOff x="501048" y="378940"/>
            <a:chExt cx="11386151" cy="6244281"/>
          </a:xfrm>
        </p:grpSpPr>
        <p:graphicFrame>
          <p:nvGraphicFramePr>
            <p:cNvPr id="4" name="Chart 3">
              <a:extLst>
                <a:ext uri="{FF2B5EF4-FFF2-40B4-BE49-F238E27FC236}">
                  <a16:creationId xmlns:a16="http://schemas.microsoft.com/office/drawing/2014/main" id="{57D2B7BE-0FC9-3344-AE58-83AD42304BBF}"/>
                </a:ext>
              </a:extLst>
            </p:cNvPr>
            <p:cNvGraphicFramePr>
              <a:graphicFrameLocks/>
            </p:cNvGraphicFramePr>
            <p:nvPr/>
          </p:nvGraphicFramePr>
          <p:xfrm>
            <a:off x="501048" y="378940"/>
            <a:ext cx="11386151" cy="6244281"/>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6C092EFC-AFD0-8549-A8FC-13B4E80D8E5C}"/>
                </a:ext>
              </a:extLst>
            </p:cNvPr>
            <p:cNvCxnSpPr>
              <a:cxnSpLocks/>
            </p:cNvCxnSpPr>
            <p:nvPr/>
          </p:nvCxnSpPr>
          <p:spPr>
            <a:xfrm>
              <a:off x="1425388" y="3197130"/>
              <a:ext cx="8027894" cy="0"/>
            </a:xfrm>
            <a:prstGeom prst="line">
              <a:avLst/>
            </a:prstGeom>
            <a:ln w="123825">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D3431E3-DD42-86D1-9E1A-98306ED1EA28}"/>
              </a:ext>
            </a:extLst>
          </p:cNvPr>
          <p:cNvSpPr txBox="1"/>
          <p:nvPr/>
        </p:nvSpPr>
        <p:spPr>
          <a:xfrm>
            <a:off x="1435100" y="1556186"/>
            <a:ext cx="9550399" cy="461665"/>
          </a:xfrm>
          <a:prstGeom prst="rect">
            <a:avLst/>
          </a:prstGeom>
          <a:noFill/>
        </p:spPr>
        <p:txBody>
          <a:bodyPr wrap="square">
            <a:spAutoFit/>
          </a:bodyPr>
          <a:lstStyle/>
          <a:p>
            <a:r>
              <a:rPr lang="en-US" sz="2400" dirty="0"/>
              <a:t>P</a:t>
            </a:r>
            <a:r>
              <a:rPr lang="en-US" sz="2400" baseline="-25000" dirty="0"/>
              <a:t>A</a:t>
            </a:r>
            <a:r>
              <a:rPr lang="en-US" sz="2400" dirty="0"/>
              <a:t>O</a:t>
            </a:r>
            <a:r>
              <a:rPr lang="en-US" sz="2400" baseline="-25000" dirty="0"/>
              <a:t>2</a:t>
            </a:r>
            <a:r>
              <a:rPr lang="en-US" sz="2400" dirty="0"/>
              <a:t> = FiO</a:t>
            </a:r>
            <a:r>
              <a:rPr lang="en-US" sz="2400" baseline="-25000" dirty="0"/>
              <a:t>2</a:t>
            </a:r>
            <a:r>
              <a:rPr lang="en-US" sz="2400" dirty="0"/>
              <a:t> (</a:t>
            </a:r>
            <a:r>
              <a:rPr lang="en-US" sz="2400" b="1" i="1" dirty="0"/>
              <a:t>P</a:t>
            </a:r>
            <a:r>
              <a:rPr lang="en-US" sz="2400" b="1" i="1" baseline="-25000" dirty="0"/>
              <a:t>B</a:t>
            </a:r>
            <a:r>
              <a:rPr lang="en-US" sz="2400" dirty="0"/>
              <a:t>-47)—(</a:t>
            </a:r>
            <a:r>
              <a:rPr lang="en-US" sz="2400" b="1" dirty="0"/>
              <a:t>PaCO</a:t>
            </a:r>
            <a:r>
              <a:rPr lang="en-US" sz="2400" b="1" baseline="-25000" dirty="0"/>
              <a:t>2</a:t>
            </a:r>
            <a:r>
              <a:rPr lang="en-US" sz="2400" dirty="0"/>
              <a:t>/</a:t>
            </a:r>
            <a:r>
              <a:rPr lang="en-US" sz="2400" i="1" dirty="0"/>
              <a:t>R)</a:t>
            </a:r>
            <a:r>
              <a:rPr lang="en-US" sz="2400" dirty="0"/>
              <a:t>    </a:t>
            </a:r>
            <a:r>
              <a:rPr lang="en-US" sz="2400" dirty="0">
                <a:sym typeface="Wingdings" pitchFamily="2" charset="2"/>
              </a:rPr>
              <a:t> O</a:t>
            </a:r>
            <a:r>
              <a:rPr lang="en-US" sz="2400" baseline="-25000" dirty="0">
                <a:sym typeface="Wingdings" pitchFamily="2" charset="2"/>
              </a:rPr>
              <a:t>2</a:t>
            </a:r>
            <a:r>
              <a:rPr lang="en-US" sz="2400" dirty="0">
                <a:sym typeface="Wingdings" pitchFamily="2" charset="2"/>
              </a:rPr>
              <a:t> 17.8 mmHg lower at 4500ft</a:t>
            </a:r>
            <a:endParaRPr lang="en-US" sz="2400" dirty="0"/>
          </a:p>
        </p:txBody>
      </p:sp>
      <p:sp>
        <p:nvSpPr>
          <p:cNvPr id="7" name="Title 1">
            <a:extLst>
              <a:ext uri="{FF2B5EF4-FFF2-40B4-BE49-F238E27FC236}">
                <a16:creationId xmlns:a16="http://schemas.microsoft.com/office/drawing/2014/main" id="{C7B14BE4-E361-8BD3-1480-FB6517A6F95F}"/>
              </a:ext>
            </a:extLst>
          </p:cNvPr>
          <p:cNvSpPr>
            <a:spLocks noGrp="1"/>
          </p:cNvSpPr>
          <p:nvPr>
            <p:ph type="title"/>
          </p:nvPr>
        </p:nvSpPr>
        <p:spPr>
          <a:xfrm>
            <a:off x="838200" y="365125"/>
            <a:ext cx="10515600" cy="1325563"/>
          </a:xfrm>
        </p:spPr>
        <p:txBody>
          <a:bodyPr/>
          <a:lstStyle/>
          <a:p>
            <a:r>
              <a:rPr lang="en-US" dirty="0"/>
              <a:t>Hypercapnia in SLC</a:t>
            </a:r>
          </a:p>
        </p:txBody>
      </p:sp>
      <p:sp>
        <p:nvSpPr>
          <p:cNvPr id="8" name="TextBox 7">
            <a:extLst>
              <a:ext uri="{FF2B5EF4-FFF2-40B4-BE49-F238E27FC236}">
                <a16:creationId xmlns:a16="http://schemas.microsoft.com/office/drawing/2014/main" id="{B168D7EC-15F2-E405-EF49-F3480CAD706A}"/>
              </a:ext>
            </a:extLst>
          </p:cNvPr>
          <p:cNvSpPr txBox="1"/>
          <p:nvPr/>
        </p:nvSpPr>
        <p:spPr>
          <a:xfrm>
            <a:off x="406401" y="3708947"/>
            <a:ext cx="2057399" cy="2031325"/>
          </a:xfrm>
          <a:prstGeom prst="rect">
            <a:avLst/>
          </a:prstGeom>
          <a:noFill/>
        </p:spPr>
        <p:txBody>
          <a:bodyPr wrap="square" rtlCol="0">
            <a:spAutoFit/>
          </a:bodyPr>
          <a:lstStyle/>
          <a:p>
            <a:r>
              <a:rPr lang="en-US" dirty="0"/>
              <a:t>SpO2 is routinely obtained in clinical practice, PaCO2 (or TcCO2) is not</a:t>
            </a:r>
          </a:p>
          <a:p>
            <a:endParaRPr lang="en-US" dirty="0"/>
          </a:p>
          <a:p>
            <a:r>
              <a:rPr lang="en-US" dirty="0"/>
              <a:t>SLC </a:t>
            </a:r>
            <a:r>
              <a:rPr lang="en-US" dirty="0">
                <a:sym typeface="Wingdings" pitchFamily="2" charset="2"/>
              </a:rPr>
              <a:t></a:t>
            </a:r>
            <a:r>
              <a:rPr lang="en-US" dirty="0"/>
              <a:t> earlier identification</a:t>
            </a:r>
          </a:p>
        </p:txBody>
      </p:sp>
    </p:spTree>
    <p:extLst>
      <p:ext uri="{BB962C8B-B14F-4D97-AF65-F5344CB8AC3E}">
        <p14:creationId xmlns:p14="http://schemas.microsoft.com/office/powerpoint/2010/main" val="211708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043-FACF-067A-B250-84DC86FA4F42}"/>
              </a:ext>
            </a:extLst>
          </p:cNvPr>
          <p:cNvSpPr>
            <a:spLocks noGrp="1"/>
          </p:cNvSpPr>
          <p:nvPr>
            <p:ph type="title"/>
          </p:nvPr>
        </p:nvSpPr>
        <p:spPr/>
        <p:txBody>
          <a:bodyPr>
            <a:normAutofit/>
          </a:bodyPr>
          <a:lstStyle/>
          <a:p>
            <a:r>
              <a:rPr lang="en-US" dirty="0"/>
              <a:t>Hypotheses: on first (physiologic) principles</a:t>
            </a:r>
          </a:p>
        </p:txBody>
      </p:sp>
      <p:sp>
        <p:nvSpPr>
          <p:cNvPr id="3" name="Content Placeholder 2">
            <a:extLst>
              <a:ext uri="{FF2B5EF4-FFF2-40B4-BE49-F238E27FC236}">
                <a16:creationId xmlns:a16="http://schemas.microsoft.com/office/drawing/2014/main" id="{D6F7DA0E-5892-8DA5-F342-C7B80A502D55}"/>
              </a:ext>
            </a:extLst>
          </p:cNvPr>
          <p:cNvSpPr>
            <a:spLocks noGrp="1"/>
          </p:cNvSpPr>
          <p:nvPr>
            <p:ph idx="1"/>
          </p:nvPr>
        </p:nvSpPr>
        <p:spPr/>
        <p:txBody>
          <a:bodyPr>
            <a:normAutofit/>
          </a:bodyPr>
          <a:lstStyle/>
          <a:p>
            <a:r>
              <a:rPr lang="en-US" dirty="0"/>
              <a:t>Many will have the first time they manifest respiratory frailty during an exacerbation</a:t>
            </a:r>
            <a:endParaRPr lang="en-US" b="1" dirty="0"/>
          </a:p>
          <a:p>
            <a:r>
              <a:rPr lang="en-US" dirty="0"/>
              <a:t>This group will be at high risk for repeat exacerbations</a:t>
            </a:r>
          </a:p>
          <a:p>
            <a:pPr lvl="1"/>
            <a:r>
              <a:rPr lang="en-US" dirty="0"/>
              <a:t>Major source of morbidity, mortality, and cost to the system</a:t>
            </a:r>
          </a:p>
          <a:p>
            <a:r>
              <a:rPr lang="en-US" dirty="0"/>
              <a:t>Interventions to reduce frailty or physiologic stressors may reduce exacerbations</a:t>
            </a:r>
          </a:p>
          <a:p>
            <a:pPr lvl="1"/>
            <a:r>
              <a:rPr lang="en-US" dirty="0"/>
              <a:t>Better evidence is needed to support these practices to streamline payor funding</a:t>
            </a:r>
          </a:p>
          <a:p>
            <a:r>
              <a:rPr lang="en-US" dirty="0"/>
              <a:t>If many of these patients are missed during presentation, or proper management is not instituted, this is a lost opportunity.</a:t>
            </a:r>
          </a:p>
        </p:txBody>
      </p:sp>
    </p:spTree>
    <p:extLst>
      <p:ext uri="{BB962C8B-B14F-4D97-AF65-F5344CB8AC3E}">
        <p14:creationId xmlns:p14="http://schemas.microsoft.com/office/powerpoint/2010/main" val="348884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1AC1-8E7E-6D57-DDB6-966A74BFE843}"/>
              </a:ext>
            </a:extLst>
          </p:cNvPr>
          <p:cNvSpPr>
            <a:spLocks noGrp="1"/>
          </p:cNvSpPr>
          <p:nvPr>
            <p:ph type="title"/>
          </p:nvPr>
        </p:nvSpPr>
        <p:spPr/>
        <p:txBody>
          <a:bodyPr/>
          <a:lstStyle/>
          <a:p>
            <a:r>
              <a:rPr lang="en-US" dirty="0"/>
              <a:t>British Guideline</a:t>
            </a:r>
          </a:p>
        </p:txBody>
      </p:sp>
      <p:pic>
        <p:nvPicPr>
          <p:cNvPr id="4" name="Picture 2">
            <a:extLst>
              <a:ext uri="{FF2B5EF4-FFF2-40B4-BE49-F238E27FC236}">
                <a16:creationId xmlns:a16="http://schemas.microsoft.com/office/drawing/2014/main" id="{73054389-B60E-1BF7-575A-D68D86E1A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627865"/>
            <a:ext cx="6450013" cy="4746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E8E685-0C07-F98F-97DF-723A8432C39F}"/>
              </a:ext>
            </a:extLst>
          </p:cNvPr>
          <p:cNvPicPr>
            <a:picLocks noChangeAspect="1"/>
          </p:cNvPicPr>
          <p:nvPr/>
        </p:nvPicPr>
        <p:blipFill>
          <a:blip r:embed="rId3"/>
          <a:stretch>
            <a:fillRect/>
          </a:stretch>
        </p:blipFill>
        <p:spPr>
          <a:xfrm>
            <a:off x="433387" y="1454867"/>
            <a:ext cx="4677897" cy="2101133"/>
          </a:xfrm>
          <a:prstGeom prst="rect">
            <a:avLst/>
          </a:prstGeom>
        </p:spPr>
      </p:pic>
    </p:spTree>
    <p:extLst>
      <p:ext uri="{BB962C8B-B14F-4D97-AF65-F5344CB8AC3E}">
        <p14:creationId xmlns:p14="http://schemas.microsoft.com/office/powerpoint/2010/main" val="3184223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4222</Words>
  <Application>Microsoft Macintosh PowerPoint</Application>
  <PresentationFormat>Widescreen</PresentationFormat>
  <Paragraphs>362</Paragraphs>
  <Slides>26</Slides>
  <Notes>20</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EB Garamond</vt:lpstr>
      <vt:lpstr>Helvetica</vt:lpstr>
      <vt:lpstr>Times</vt:lpstr>
      <vt:lpstr>Office Theme</vt:lpstr>
      <vt:lpstr>Discarded slides</vt:lpstr>
      <vt:lpstr>Summary of physiology</vt:lpstr>
      <vt:lpstr>Move physiology out of the front</vt:lpstr>
      <vt:lpstr>Hypercapnic Respiratory Failure</vt:lpstr>
      <vt:lpstr>CO2 Homeostasis: Factors Causing Frailty</vt:lpstr>
      <vt:lpstr>Predispositions to Exacerbations</vt:lpstr>
      <vt:lpstr>Hypercapnia in SLC</vt:lpstr>
      <vt:lpstr>Hypotheses: on first (physiologic) principles</vt:lpstr>
      <vt:lpstr>British Guideline</vt:lpstr>
      <vt:lpstr>From https://www.sleep.theclinics.com/article/S1556-407X(22)00065-0/fulltext </vt:lpstr>
      <vt:lpstr>CHEST?</vt:lpstr>
      <vt:lpstr>PowerPoint Presentation</vt:lpstr>
      <vt:lpstr>PowerPoint Presentation</vt:lpstr>
      <vt:lpstr>Neuromuscular/Restrictive Chest Wall:  Hypercapnia Management</vt:lpstr>
      <vt:lpstr>Neuromuscular hypoventilation</vt:lpstr>
      <vt:lpstr>Neuromuscular disease</vt:lpstr>
      <vt:lpstr>OIRD</vt:lpstr>
      <vt:lpstr>Opiates?</vt:lpstr>
      <vt:lpstr>PubMed: 31184503</vt:lpstr>
      <vt:lpstr>Pathogenesis of obstructive sleep apnea in individuals with the COPD + OSA Overlap syndrome versus OSA alone Physiological Reports. 2020;8:e14371.  https://doi.org/10.14814/phy2.14371</vt:lpstr>
      <vt:lpstr>Sufficient-Component Cause Model </vt:lpstr>
      <vt:lpstr>Resolution after exacerbation</vt:lpstr>
      <vt:lpstr>Kohnlein RCT</vt:lpstr>
      <vt:lpstr>AECOPD+Hypercapnia: 40% return to eucapnia [ ] combine with prior </vt:lpstr>
      <vt:lpstr>Variation in implementation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Discarded slides</dc:title>
  <dc:creator>BRIAN LOCKE</dc:creator>
  <cp:lastModifiedBy>BRIAN LOCKE</cp:lastModifiedBy>
  <cp:revision>3</cp:revision>
  <dcterms:created xsi:type="dcterms:W3CDTF">2023-02-01T03:59:36Z</dcterms:created>
  <dcterms:modified xsi:type="dcterms:W3CDTF">2023-02-21T04:30:12Z</dcterms:modified>
</cp:coreProperties>
</file>